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3.xml" ContentType="application/vnd.openxmlformats-officedocument.presentationml.tags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1" r:id="rId5"/>
    <p:sldId id="285" r:id="rId6"/>
    <p:sldId id="284" r:id="rId7"/>
    <p:sldId id="286" r:id="rId8"/>
    <p:sldId id="287" r:id="rId9"/>
    <p:sldId id="288" r:id="rId10"/>
    <p:sldId id="280" r:id="rId11"/>
    <p:sldId id="264" r:id="rId12"/>
    <p:sldId id="289" r:id="rId13"/>
    <p:sldId id="290" r:id="rId14"/>
    <p:sldId id="291" r:id="rId15"/>
    <p:sldId id="292" r:id="rId16"/>
    <p:sldId id="281" r:id="rId17"/>
    <p:sldId id="293" r:id="rId18"/>
    <p:sldId id="297" r:id="rId19"/>
    <p:sldId id="294" r:id="rId20"/>
    <p:sldId id="301" r:id="rId21"/>
    <p:sldId id="295" r:id="rId22"/>
    <p:sldId id="296" r:id="rId23"/>
    <p:sldId id="298" r:id="rId24"/>
    <p:sldId id="299" r:id="rId25"/>
    <p:sldId id="303" r:id="rId26"/>
    <p:sldId id="300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27" r:id="rId35"/>
    <p:sldId id="312" r:id="rId36"/>
    <p:sldId id="314" r:id="rId37"/>
    <p:sldId id="315" r:id="rId38"/>
    <p:sldId id="316" r:id="rId39"/>
    <p:sldId id="326" r:id="rId40"/>
    <p:sldId id="282" r:id="rId41"/>
    <p:sldId id="321" r:id="rId42"/>
    <p:sldId id="317" r:id="rId43"/>
    <p:sldId id="318" r:id="rId44"/>
    <p:sldId id="319" r:id="rId45"/>
    <p:sldId id="320" r:id="rId46"/>
    <p:sldId id="322" r:id="rId47"/>
    <p:sldId id="323" r:id="rId48"/>
    <p:sldId id="324" r:id="rId49"/>
    <p:sldId id="325" r:id="rId50"/>
    <p:sldId id="283" r:id="rId51"/>
  </p:sldIdLst>
  <p:sldSz cx="9001125" cy="5040313"/>
  <p:notesSz cx="6858000" cy="9144000"/>
  <p:custDataLst>
    <p:tags r:id="rId53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A8AD"/>
    <a:srgbClr val="C7BE7E"/>
    <a:srgbClr val="AF525E"/>
    <a:srgbClr val="5B7199"/>
    <a:srgbClr val="786FA8"/>
    <a:srgbClr val="6FAC7A"/>
    <a:srgbClr val="CCE8CF"/>
    <a:srgbClr val="181C1F"/>
    <a:srgbClr val="EAEAE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065" autoAdjust="0"/>
  </p:normalViewPr>
  <p:slideViewPr>
    <p:cSldViewPr>
      <p:cViewPr varScale="1">
        <p:scale>
          <a:sx n="130" d="100"/>
          <a:sy n="130" d="100"/>
        </p:scale>
        <p:origin x="1110" y="114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8D1CA-1521-483F-9C51-252EC72C087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7C6E-6274-414F-80F1-353177528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3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2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3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2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4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2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9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93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17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Oxford,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特点就是深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但是参数特别多</a:t>
            </a:r>
            <a:endParaRPr lang="en-US" altLang="zh-CN" baseline="0" dirty="0" smtClean="0"/>
          </a:p>
          <a:p>
            <a:r>
              <a:rPr lang="en-US" altLang="zh-CN" baseline="0" dirty="0" smtClean="0"/>
              <a:t>VGG-16</a:t>
            </a:r>
            <a:r>
              <a:rPr lang="zh-CN" altLang="en-US" baseline="0" dirty="0" smtClean="0"/>
              <a:t>数据来自</a:t>
            </a:r>
            <a:r>
              <a:rPr lang="en-US" altLang="zh-CN" baseline="0" dirty="0" err="1" smtClean="0"/>
              <a:t>Xception</a:t>
            </a:r>
            <a:r>
              <a:rPr lang="zh-CN" altLang="en-US" baseline="0" dirty="0" smtClean="0"/>
              <a:t>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1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82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数据标准</a:t>
            </a:r>
            <a:endParaRPr lang="en-US" altLang="zh-CN" dirty="0" smtClean="0"/>
          </a:p>
          <a:p>
            <a:r>
              <a:rPr lang="en-US" altLang="zh-CN" dirty="0" smtClean="0"/>
              <a:t>Single-crop,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Single-model experimental results(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一个样本截取一张图的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单一模型不用集成学习的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ILSVRC 2012 dataset validation set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数据集上人眼能达到的错误率大概在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，这还是经过了大量训练的专家能达到的成绩，一般人要区分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种类型的图片是比较困难的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88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那么这里可以看到，本来从上一层传过来的梯度为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，经过这个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之后，得到的梯度已经变成了</a:t>
            </a:r>
            <a:r>
              <a:rPr lang="en-US" altLang="zh-CN" dirty="0" smtClean="0"/>
              <a:t>0.0001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0.01</a:t>
            </a:r>
            <a:r>
              <a:rPr lang="zh-CN" altLang="en-US" dirty="0" smtClean="0"/>
              <a:t>，</a:t>
            </a:r>
            <a:r>
              <a:rPr lang="zh-CN" altLang="en-US" b="1" dirty="0" smtClean="0"/>
              <a:t>也就是说，梯度流过一个</a:t>
            </a:r>
            <a:r>
              <a:rPr lang="en-US" altLang="zh-CN" b="1" dirty="0" err="1" smtClean="0"/>
              <a:t>blcok</a:t>
            </a:r>
            <a:r>
              <a:rPr lang="zh-CN" altLang="en-US" b="1" dirty="0" smtClean="0"/>
              <a:t>之后，就已经下降了几个量级，传到前一层的梯度将会变得很小！</a:t>
            </a:r>
            <a:endParaRPr lang="zh-CN" altLang="en-US" dirty="0" smtClean="0"/>
          </a:p>
          <a:p>
            <a:r>
              <a:rPr lang="zh-CN" altLang="en-US" dirty="0" smtClean="0"/>
              <a:t>这就是梯度弥散。假如模型的层数越深，这种梯度弥散的情况就更加严重，导致浅层部分的网络权重参数得不到很好的训练，这就是为什么在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出现之前，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网络都不超过二十几层的原因</a:t>
            </a:r>
          </a:p>
          <a:p>
            <a:r>
              <a:rPr lang="zh-CN" altLang="en-US" dirty="0" smtClean="0"/>
              <a:t>数据来自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论文</a:t>
            </a:r>
            <a:r>
              <a:rPr lang="en-US" altLang="zh-CN" dirty="0" smtClean="0"/>
              <a:t>(Single-Model)</a:t>
            </a:r>
          </a:p>
          <a:p>
            <a:r>
              <a:rPr lang="zh-CN" altLang="en-US" dirty="0" smtClean="0"/>
              <a:t>从此能够限制层数的只有内存大小了 </a:t>
            </a:r>
            <a:r>
              <a:rPr lang="en-US" altLang="zh-CN" dirty="0" smtClean="0"/>
              <a:t>– KM</a:t>
            </a:r>
            <a:r>
              <a:rPr lang="en-US" altLang="zh-CN" baseline="0" dirty="0" smtClean="0"/>
              <a:t> He</a:t>
            </a:r>
          </a:p>
          <a:p>
            <a:r>
              <a:rPr lang="en-US" altLang="zh-CN" baseline="0" dirty="0" smtClean="0"/>
              <a:t>KM He 2017</a:t>
            </a:r>
            <a:r>
              <a:rPr lang="zh-CN" altLang="en-US" baseline="0" dirty="0" smtClean="0"/>
              <a:t>年还有两篇</a:t>
            </a:r>
            <a:r>
              <a:rPr lang="en-US" altLang="zh-CN" baseline="0" dirty="0" smtClean="0"/>
              <a:t>ICCV best paper, </a:t>
            </a:r>
            <a:r>
              <a:rPr lang="zh-CN" altLang="en-US" baseline="0" dirty="0" smtClean="0"/>
              <a:t>与</a:t>
            </a:r>
            <a:r>
              <a:rPr lang="en-US" altLang="zh-CN" baseline="0" dirty="0" smtClean="0"/>
              <a:t>object detection</a:t>
            </a:r>
            <a:r>
              <a:rPr lang="zh-CN" altLang="en-US" baseline="0" dirty="0" smtClean="0"/>
              <a:t>有关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下个专题再讨论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50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天下大势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分久必合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合久必分</a:t>
            </a:r>
            <a:endParaRPr lang="en-US" altLang="zh-CN" dirty="0" smtClean="0"/>
          </a:p>
          <a:p>
            <a:r>
              <a:rPr lang="en-US" altLang="zh-CN" dirty="0" smtClean="0"/>
              <a:t>Cardinality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Group Conv</a:t>
            </a:r>
            <a:r>
              <a:rPr lang="zh-CN" altLang="en-US" dirty="0" smtClean="0"/>
              <a:t>的区别在于</a:t>
            </a:r>
            <a:r>
              <a:rPr lang="en-US" altLang="zh-CN" dirty="0" smtClean="0"/>
              <a:t>Cardinality</a:t>
            </a:r>
            <a:r>
              <a:rPr lang="zh-CN" altLang="en-US" dirty="0" smtClean="0"/>
              <a:t>是把一个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操作分成了拓扑结构完全相同的几个</a:t>
            </a:r>
            <a:r>
              <a:rPr lang="en-US" altLang="zh-CN" dirty="0" smtClean="0"/>
              <a:t>path, </a:t>
            </a:r>
            <a:r>
              <a:rPr lang="zh-CN" altLang="en-US" dirty="0" smtClean="0"/>
              <a:t>这样方便加速</a:t>
            </a:r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年最后一届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分类的冠军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Momenta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SENet</a:t>
            </a:r>
            <a:r>
              <a:rPr lang="zh-CN" altLang="en-US" baseline="0" dirty="0" smtClean="0"/>
              <a:t>也要研究一下</a:t>
            </a:r>
            <a:endParaRPr lang="en-US" altLang="zh-CN" baseline="0" dirty="0" smtClean="0"/>
          </a:p>
          <a:p>
            <a:r>
              <a:rPr lang="zh-CN" altLang="en-US" baseline="0" dirty="0" smtClean="0"/>
              <a:t>以及</a:t>
            </a:r>
            <a:r>
              <a:rPr lang="en-US" altLang="zh-CN" baseline="0" dirty="0" smtClean="0"/>
              <a:t>2017 CVPR best Paper, </a:t>
            </a:r>
            <a:r>
              <a:rPr lang="en-US" altLang="zh-CN" baseline="0" dirty="0" err="1" smtClean="0"/>
              <a:t>DenseNet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可以看做是对</a:t>
            </a:r>
            <a:r>
              <a:rPr lang="en-US" altLang="zh-CN" baseline="0" dirty="0" err="1" smtClean="0"/>
              <a:t>ResNet</a:t>
            </a:r>
            <a:r>
              <a:rPr lang="zh-CN" altLang="en-US" baseline="0" dirty="0" smtClean="0"/>
              <a:t>的又一次大升级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138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模型在不断逼近计算机视觉任务的精度极限的同时，其深度和尺寸也在成倍增长</a:t>
            </a:r>
            <a:endParaRPr lang="en-US" altLang="zh-CN" dirty="0" smtClean="0"/>
          </a:p>
          <a:p>
            <a:r>
              <a:rPr lang="zh-CN" altLang="en-US" dirty="0" smtClean="0"/>
              <a:t>巨大的模型无法在嵌入式平台上落地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就算想通过网络传输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较高的带宽也让很多用户望而生畏</a:t>
            </a:r>
            <a:endParaRPr lang="en-US" altLang="zh-CN" baseline="0" dirty="0" smtClean="0"/>
          </a:p>
          <a:p>
            <a:r>
              <a:rPr lang="zh-CN" altLang="en-US" dirty="0" smtClean="0"/>
              <a:t>另一方面，大尺寸的模型也对设备功耗和运行速度带来了巨大的挑战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模型的小型化和加速成了亟待解决的问题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9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2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64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68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将空间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和深度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完全分离开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提速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相比</a:t>
            </a:r>
            <a:r>
              <a:rPr lang="en-US" altLang="zh-CN" baseline="0" dirty="0" err="1" smtClean="0"/>
              <a:t>SqueezeNet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计算量方面有明显提升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SqueezeNet</a:t>
            </a:r>
            <a:r>
              <a:rPr lang="zh-CN" altLang="en-US" baseline="0" dirty="0" smtClean="0"/>
              <a:t>似乎并没有考虑这个</a:t>
            </a:r>
            <a:r>
              <a:rPr lang="en-US" altLang="zh-CN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上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MobileNet</a:t>
            </a:r>
            <a:r>
              <a:rPr lang="zh-CN" altLang="en-US" baseline="0" dirty="0" smtClean="0"/>
              <a:t>其实和</a:t>
            </a:r>
            <a:r>
              <a:rPr lang="en-US" altLang="zh-CN" baseline="0" dirty="0" err="1" smtClean="0"/>
              <a:t>AlexNet</a:t>
            </a:r>
            <a:r>
              <a:rPr lang="zh-CN" altLang="en-US" baseline="0" dirty="0" smtClean="0"/>
              <a:t>差不了太多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稍有提升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2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77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ShuffleNet</a:t>
            </a:r>
            <a:r>
              <a:rPr lang="zh-CN" altLang="en-US" dirty="0" smtClean="0"/>
              <a:t>的几个创新点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提出了一个类似于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BottleNeck</a:t>
            </a:r>
            <a:r>
              <a:rPr lang="zh-CN" altLang="en-US" dirty="0" smtClean="0"/>
              <a:t>单元 </a:t>
            </a:r>
            <a:br>
              <a:rPr lang="zh-CN" altLang="en-US" dirty="0" smtClean="0"/>
            </a:br>
            <a:r>
              <a:rPr lang="zh-CN" altLang="en-US" dirty="0" smtClean="0"/>
              <a:t>借鉴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的旁路分支思想，</a:t>
            </a:r>
            <a:r>
              <a:rPr lang="en-US" altLang="zh-CN" dirty="0" err="1" smtClean="0"/>
              <a:t>ShuffleNet</a:t>
            </a:r>
            <a:r>
              <a:rPr lang="zh-CN" altLang="en-US" dirty="0" smtClean="0"/>
              <a:t>也引入了类似的网络单元。不同的是，在</a:t>
            </a:r>
            <a:r>
              <a:rPr lang="en-US" altLang="zh-CN" dirty="0" smtClean="0"/>
              <a:t>stride=2</a:t>
            </a:r>
            <a:r>
              <a:rPr lang="zh-CN" altLang="en-US" dirty="0" smtClean="0"/>
              <a:t>的单元中，用</a:t>
            </a:r>
            <a:r>
              <a:rPr lang="en-US" altLang="zh-CN" dirty="0" err="1" smtClean="0"/>
              <a:t>concat</a:t>
            </a:r>
            <a:r>
              <a:rPr lang="zh-CN" altLang="en-US" dirty="0" smtClean="0"/>
              <a:t>操作代替了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操作，用</a:t>
            </a:r>
            <a:r>
              <a:rPr lang="en-US" altLang="zh-CN" dirty="0" smtClean="0"/>
              <a:t>average pooling</a:t>
            </a:r>
            <a:r>
              <a:rPr lang="zh-CN" altLang="en-US" dirty="0" smtClean="0"/>
              <a:t>代替了</a:t>
            </a:r>
            <a:r>
              <a:rPr lang="en-US" altLang="zh-CN" dirty="0" smtClean="0"/>
              <a:t>1x1stride=2</a:t>
            </a:r>
            <a:r>
              <a:rPr lang="zh-CN" altLang="en-US" dirty="0" smtClean="0"/>
              <a:t>的卷积操作，有效地减少了计算量和参数。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提出将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卷积采用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操作会得到更好的分类性能 </a:t>
            </a:r>
            <a:br>
              <a:rPr lang="zh-CN" altLang="en-US" dirty="0" smtClean="0"/>
            </a:br>
            <a:r>
              <a:rPr lang="zh-CN" altLang="en-US" dirty="0" smtClean="0"/>
              <a:t>在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中提过，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卷积的操作占据了约</a:t>
            </a:r>
            <a:r>
              <a:rPr lang="en-US" altLang="zh-CN" dirty="0" smtClean="0"/>
              <a:t>95%</a:t>
            </a:r>
            <a:r>
              <a:rPr lang="zh-CN" altLang="en-US" dirty="0" smtClean="0"/>
              <a:t>的计算量，所以作者将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也更改为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卷积，使得相比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的计算量大大减少。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提出了核心的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操作将不同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中的通道进行打散，从而保证不同输入通道之间的信息传递。解决多个</a:t>
            </a:r>
            <a:r>
              <a:rPr lang="en-US" altLang="zh-CN" dirty="0" smtClean="0"/>
              <a:t>group</a:t>
            </a:r>
            <a:r>
              <a:rPr lang="en-US" altLang="zh-CN" baseline="0" dirty="0" smtClean="0"/>
              <a:t> conv</a:t>
            </a:r>
            <a:r>
              <a:rPr lang="zh-CN" altLang="en-US" baseline="0" dirty="0" smtClean="0"/>
              <a:t>叠加出现的边界效应问题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err="1" smtClean="0"/>
              <a:t>ShuffleNet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操作如图</a:t>
            </a:r>
            <a:r>
              <a:rPr lang="en-US" altLang="zh-CN" dirty="0" smtClean="0"/>
              <a:t>11</a:t>
            </a:r>
            <a:r>
              <a:rPr lang="zh-CN" altLang="en-US" dirty="0" smtClean="0"/>
              <a:t>所示。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Channels Shuffle </a:t>
            </a:r>
            <a:r>
              <a:rPr lang="zh-CN" altLang="en-US" dirty="0" smtClean="0"/>
              <a:t>操作会导致内存不连续这个影响有待评估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7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52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8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去掉一些不重要的连接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训练出来几乎为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权重的连接</a:t>
            </a:r>
            <a:r>
              <a:rPr lang="en-US" altLang="zh-CN" baseline="0" dirty="0" smtClean="0"/>
              <a:t>), Han Song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ICLR</a:t>
            </a:r>
            <a:r>
              <a:rPr lang="zh-CN" altLang="en-US" baseline="0" dirty="0" smtClean="0"/>
              <a:t>领奖的演讲这儿说的很有意思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剪枝相当于一个人喝大了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但又没有丧失意识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可以做一些简单的任务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所以对简单任务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我们不需要那么多的冗余连接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权值共享是用少的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数来存之前都是浮点数的权重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而且只存权重的</a:t>
            </a:r>
            <a:r>
              <a:rPr lang="en-US" altLang="zh-CN" baseline="0" dirty="0" smtClean="0"/>
              <a:t>shift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code book, </a:t>
            </a:r>
            <a:r>
              <a:rPr lang="zh-CN" altLang="en-US" baseline="0" dirty="0" smtClean="0"/>
              <a:t>就相当于训练这边编密码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解释的时候用</a:t>
            </a:r>
            <a:r>
              <a:rPr lang="en-US" altLang="zh-CN" baseline="0" dirty="0" smtClean="0"/>
              <a:t>code book</a:t>
            </a:r>
            <a:r>
              <a:rPr lang="zh-CN" altLang="en-US" baseline="0" dirty="0" smtClean="0"/>
              <a:t>来解码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Huffman</a:t>
            </a:r>
            <a:r>
              <a:rPr lang="zh-CN" altLang="en-US" dirty="0" smtClean="0"/>
              <a:t>按照符号出现的概率来进行变长编码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可以进一步减轻存储参数的</a:t>
            </a:r>
            <a:r>
              <a:rPr lang="en-US" altLang="zh-CN" baseline="0" dirty="0" smtClean="0"/>
              <a:t>Memory</a:t>
            </a:r>
            <a:r>
              <a:rPr lang="zh-CN" altLang="en-US" baseline="0" dirty="0" smtClean="0"/>
              <a:t>压力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过去图像压缩经常会用到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57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几乎没有准确率的损失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如果和小模型搭配使用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将更有利于在移动端部署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虽然模型被压缩了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但模型的解释成本增加了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这一点还要</a:t>
            </a:r>
            <a:r>
              <a:rPr lang="en-US" altLang="zh-CN" baseline="0" dirty="0" smtClean="0"/>
              <a:t>double confirmed</a:t>
            </a:r>
            <a:r>
              <a:rPr lang="zh-CN" altLang="en-US" baseline="0" dirty="0" smtClean="0"/>
              <a:t>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因为模型的稀疏连接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需要特殊的库来处理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所以这种压缩方法在模型解释的时候一定是增加了成本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60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结构化剪枝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不会造成稀疏连接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所以解释的成本要更低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把求解通道</a:t>
            </a:r>
            <a:r>
              <a:rPr lang="en-US" altLang="zh-CN" baseline="0" dirty="0" smtClean="0"/>
              <a:t>mask β </a:t>
            </a:r>
            <a:r>
              <a:rPr lang="zh-CN" altLang="en-US" baseline="0" dirty="0" smtClean="0"/>
              <a:t>当做一个优化问题求解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对于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进行通道剪枝的时候</a:t>
            </a:r>
            <a:r>
              <a:rPr lang="en-US" altLang="zh-CN" dirty="0" smtClean="0"/>
              <a:t>, </a:t>
            </a:r>
            <a:r>
              <a:rPr lang="zh-CN" altLang="en-US" dirty="0" smtClean="0"/>
              <a:t>增加一个</a:t>
            </a:r>
            <a:r>
              <a:rPr lang="en-US" altLang="zh-CN" dirty="0" smtClean="0"/>
              <a:t>sampler block, </a:t>
            </a:r>
            <a:r>
              <a:rPr lang="zh-CN" altLang="en-US" dirty="0" smtClean="0"/>
              <a:t>使两个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的通道一样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698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Deep Compression</a:t>
            </a:r>
            <a:r>
              <a:rPr lang="zh-CN" altLang="en-US" baseline="0" dirty="0" smtClean="0"/>
              <a:t>不一样</a:t>
            </a:r>
            <a:r>
              <a:rPr lang="en-US" altLang="zh-CN" baseline="0" dirty="0" smtClean="0"/>
              <a:t>, channel pruning</a:t>
            </a:r>
            <a:r>
              <a:rPr lang="zh-CN" altLang="en-US" baseline="0" dirty="0" smtClean="0"/>
              <a:t>会造成精度损失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但是结构化剪枝将来模型解释的成本低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剪枝完</a:t>
            </a:r>
            <a:r>
              <a:rPr lang="en-US" altLang="zh-CN" baseline="0" dirty="0" smtClean="0"/>
              <a:t>fine-tune</a:t>
            </a:r>
            <a:r>
              <a:rPr lang="zh-CN" altLang="en-US" baseline="0" dirty="0" smtClean="0"/>
              <a:t>一下效果会好很多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增加了很多</a:t>
            </a:r>
            <a:r>
              <a:rPr lang="en-US" altLang="zh-CN" baseline="0" dirty="0" smtClean="0"/>
              <a:t>hyper-para, </a:t>
            </a:r>
            <a:r>
              <a:rPr lang="zh-CN" altLang="en-US" baseline="0" dirty="0" smtClean="0"/>
              <a:t>比如正则化系数</a:t>
            </a:r>
            <a:r>
              <a:rPr lang="el-GR" altLang="zh-CN" baseline="0" dirty="0" smtClean="0"/>
              <a:t>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还有压缩的比例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18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基于低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网络表示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ADMM</a:t>
            </a:r>
            <a:r>
              <a:rPr lang="zh-CN" altLang="en-US" baseline="0" dirty="0" smtClean="0"/>
              <a:t>算法来解决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增加了很多</a:t>
            </a:r>
            <a:r>
              <a:rPr lang="en-US" altLang="zh-CN" baseline="0" dirty="0" smtClean="0"/>
              <a:t>hyper-para, </a:t>
            </a:r>
            <a:r>
              <a:rPr lang="zh-CN" altLang="en-US" baseline="0" dirty="0" smtClean="0"/>
              <a:t>比如正则化系数</a:t>
            </a:r>
            <a:r>
              <a:rPr lang="el-GR" altLang="zh-CN" baseline="0" dirty="0" smtClean="0"/>
              <a:t>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还有压缩的比例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看了</a:t>
            </a:r>
            <a:r>
              <a:rPr lang="en-US" altLang="zh-CN" baseline="0" dirty="0" smtClean="0"/>
              <a:t>Squeeze the last bit</a:t>
            </a:r>
            <a:r>
              <a:rPr lang="zh-CN" altLang="en-US" baseline="0" dirty="0" smtClean="0"/>
              <a:t>之后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把这里丰富一下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这里还应该有一个对于压缩方法的总结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90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74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1957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年美国康乃尔大学的心理学家罗森勃拉特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Rosenblann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提出了感知器或感知机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Percepuon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并试图用它来模拟动物和人脑的感知与学习能力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而且用一个电子线路设计了著名的感知器神经网络模型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称为仿脑机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能够识别英文字母印刷体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深度学习应用的四个大的领域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CV/NLP/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语音识别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10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107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29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从</a:t>
            </a:r>
            <a:r>
              <a:rPr lang="en-US" altLang="zh-CN" baseline="0" dirty="0" smtClean="0"/>
              <a:t>UC Berkeley</a:t>
            </a:r>
            <a:r>
              <a:rPr lang="zh-CN" altLang="en-US" baseline="0" dirty="0" smtClean="0"/>
              <a:t>的实验室出来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最开始的作者是贾扬清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后来被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收编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因为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灵活性不足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贾扬清在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内部又搞了</a:t>
            </a:r>
            <a:r>
              <a:rPr lang="en-US" altLang="zh-CN" baseline="0" dirty="0" smtClean="0"/>
              <a:t>Caffe2, </a:t>
            </a:r>
            <a:r>
              <a:rPr lang="zh-CN" altLang="en-US" baseline="0" dirty="0" smtClean="0"/>
              <a:t>估计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用户一两年内都要迁移到其他框架上去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目前也由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团队维护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Theano</a:t>
            </a:r>
            <a:r>
              <a:rPr lang="zh-CN" altLang="en-US" baseline="0" dirty="0" smtClean="0"/>
              <a:t>开创了深度学习框架符号编程的先河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相比于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的命令编程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年停止维护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由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团队维护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所以我们看到前面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发的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框架一定都是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之前是一帮大学的研究人员维护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Xgboost</a:t>
            </a:r>
            <a:r>
              <a:rPr lang="zh-CN" altLang="en-US" baseline="0" dirty="0" smtClean="0"/>
              <a:t>作者华盛顿大学陈天奇在内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美国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加拿大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新加坡的多所高校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年被</a:t>
            </a:r>
            <a:r>
              <a:rPr lang="en-US" altLang="zh-CN" baseline="0" dirty="0" smtClean="0"/>
              <a:t>Amazon</a:t>
            </a:r>
            <a:r>
              <a:rPr lang="zh-CN" altLang="en-US" baseline="0" dirty="0" smtClean="0"/>
              <a:t>接盘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480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用户数量这两年稳定增长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到</a:t>
            </a:r>
            <a:r>
              <a:rPr lang="en-US" altLang="zh-CN" baseline="0" dirty="0" smtClean="0"/>
              <a:t>2017.3</a:t>
            </a:r>
            <a:r>
              <a:rPr lang="zh-CN" altLang="en-US" baseline="0" dirty="0" smtClean="0"/>
              <a:t>已经处于不可撼动的地位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Caffe2/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都开源时间不长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数量比较少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虽然性能很优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但是一直没有火起来</a:t>
            </a:r>
            <a:r>
              <a:rPr lang="en-US" altLang="zh-CN" baseline="0" dirty="0" smtClean="0"/>
              <a:t>, Amazon</a:t>
            </a:r>
            <a:r>
              <a:rPr lang="zh-CN" altLang="en-US" baseline="0" dirty="0" smtClean="0"/>
              <a:t>加入后不知道是否会有改观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05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的优势在于社区庞大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对移动端支持较好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可以快速地开发一个部署在</a:t>
            </a:r>
            <a:r>
              <a:rPr lang="en-US" altLang="zh-CN" baseline="0" dirty="0" smtClean="0"/>
              <a:t>Android</a:t>
            </a:r>
            <a:r>
              <a:rPr lang="zh-CN" altLang="en-US" baseline="0" dirty="0" smtClean="0"/>
              <a:t>系统上的应用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缺点是性能比较差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据说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内部对于内存和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优化还是留了后门的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而且调试困难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同时支持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两个框架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意图很明显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用于研究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架构优雅简介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方便快速的验证想法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主攻工业应用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性能已经可以和</a:t>
            </a: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比肩了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并且重视移动端的支持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最大的优势在于对内存的优化比较极致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相同的内存可以训练更大的网络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但这点估计很快要被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超越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98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虽然不完美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但是利于部署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有稳定社群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同时上层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如</a:t>
            </a:r>
            <a:r>
              <a:rPr lang="en-US" altLang="zh-CN" baseline="0" dirty="0" err="1" smtClean="0"/>
              <a:t>Keras</a:t>
            </a:r>
            <a:r>
              <a:rPr lang="zh-CN" altLang="en-US" baseline="0" dirty="0" smtClean="0"/>
              <a:t>支持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便于开发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很适合研究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但是它很新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因此用的时候有很多坑要自己填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除了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也可以考虑用于产品部署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手机端可以考虑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或</a:t>
            </a:r>
            <a:r>
              <a:rPr lang="en-US" altLang="zh-CN" baseline="0" dirty="0" smtClean="0"/>
              <a:t>Caffe2</a:t>
            </a:r>
          </a:p>
          <a:p>
            <a:pPr marL="0" indent="0">
              <a:buNone/>
            </a:pPr>
            <a:r>
              <a:rPr lang="zh-CN" altLang="en-US" baseline="0" dirty="0" smtClean="0"/>
              <a:t>总结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框架相当于刻刀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雕塑的好坏还是要取决于匠人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框架就是框架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关键是要出活儿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1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072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92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42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1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9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2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1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1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5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0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20"/>
          <p:cNvSpPr txBox="1"/>
          <p:nvPr/>
        </p:nvSpPr>
        <p:spPr>
          <a:xfrm flipH="1">
            <a:off x="1512230" y="2196991"/>
            <a:ext cx="5976664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Survey on DL@UAV vision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2520342" y="2880196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583eea9dc62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572446" y="-3312492"/>
            <a:ext cx="1440160" cy="1440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1"/>
    </p:bldLst>
  </p:timing>
  <p:extLst mod="1">
    <p:ext uri="{E180D4A7-C9FB-4DFB-919C-405C955672EB}">
      <p14:showEvtLst xmlns:p14="http://schemas.microsoft.com/office/powerpoint/2010/main">
        <p14:playEvt time="475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Application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62" name="椭圆 6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64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3456100" y="1291174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3456100" y="2078025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Object Tracking(VOT)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文本框 20"/>
          <p:cNvSpPr txBox="1"/>
          <p:nvPr/>
        </p:nvSpPr>
        <p:spPr>
          <a:xfrm flipH="1">
            <a:off x="3456100" y="3651726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0" y="1656059"/>
            <a:ext cx="3034909" cy="1872000"/>
          </a:xfrm>
          <a:prstGeom prst="rect">
            <a:avLst/>
          </a:prstGeom>
        </p:spPr>
      </p:pic>
      <p:pic>
        <p:nvPicPr>
          <p:cNvPr id="8194" name="Picture 2" descr="“猫狗大战 kaggle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94" y="1753859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20"/>
          <p:cNvSpPr txBox="1"/>
          <p:nvPr/>
        </p:nvSpPr>
        <p:spPr>
          <a:xfrm flipH="1">
            <a:off x="5143754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Dogs vs. Cats in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Kaggle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文本框 20"/>
          <p:cNvSpPr txBox="1"/>
          <p:nvPr/>
        </p:nvSpPr>
        <p:spPr>
          <a:xfrm flipH="1">
            <a:off x="1034372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9957" y="253644"/>
            <a:ext cx="48481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用于</a:t>
            </a:r>
            <a:r>
              <a:rPr lang="en-US" altLang="zh-CN" dirty="0" smtClean="0"/>
              <a:t>OR</a:t>
            </a:r>
            <a:r>
              <a:rPr lang="zh-CN" altLang="en-US" dirty="0" smtClean="0"/>
              <a:t>的一般架构就是在空间上越来越小</a:t>
            </a:r>
            <a:r>
              <a:rPr lang="en-US" altLang="zh-CN" dirty="0" smtClean="0"/>
              <a:t>, </a:t>
            </a:r>
            <a:r>
              <a:rPr lang="zh-CN" altLang="en-US" dirty="0" smtClean="0"/>
              <a:t>深度上越来越深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就是把图像的信息从空间上抽象到深度上的过程</a:t>
            </a:r>
            <a:r>
              <a:rPr lang="en-US" altLang="zh-CN" dirty="0" smtClean="0"/>
              <a:t>, </a:t>
            </a:r>
            <a:r>
              <a:rPr lang="zh-CN" altLang="en-US" dirty="0" smtClean="0"/>
              <a:t>所以我们可以看到</a:t>
            </a:r>
            <a:r>
              <a:rPr lang="en-US" altLang="zh-CN" dirty="0" smtClean="0"/>
              <a:t>, CNN</a:t>
            </a:r>
            <a:r>
              <a:rPr lang="zh-CN" altLang="en-US" dirty="0" smtClean="0"/>
              <a:t>逐层空间大小在变小</a:t>
            </a:r>
            <a:r>
              <a:rPr lang="en-US" altLang="zh-CN" dirty="0" smtClean="0"/>
              <a:t>, </a:t>
            </a:r>
            <a:r>
              <a:rPr lang="zh-CN" altLang="en-US" dirty="0" smtClean="0"/>
              <a:t>深度在增加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50" y="1800076"/>
            <a:ext cx="3120000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5148634" y="3816300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VEDAI UAV Object Detection Dataset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4" y="1800076"/>
            <a:ext cx="397229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726067" y="3822600"/>
            <a:ext cx="363047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 + multi-object localization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79957" y="253644"/>
            <a:ext cx="48481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当用于</a:t>
            </a:r>
            <a:r>
              <a:rPr lang="en-US" altLang="zh-CN" dirty="0" smtClean="0"/>
              <a:t>OD</a:t>
            </a:r>
            <a:r>
              <a:rPr lang="zh-CN" altLang="en-US" dirty="0" smtClean="0"/>
              <a:t>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其实和</a:t>
            </a:r>
            <a:r>
              <a:rPr lang="en-US" altLang="zh-CN" dirty="0" smtClean="0"/>
              <a:t>OR</a:t>
            </a:r>
            <a:r>
              <a:rPr lang="zh-CN" altLang="en-US" dirty="0" smtClean="0"/>
              <a:t>是相同的思路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这个时候抽象出来的信息不只是对物体类型的识别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还有位置的描述</a:t>
            </a:r>
            <a:r>
              <a:rPr lang="en-US" altLang="zh-CN" dirty="0" smtClean="0"/>
              <a:t>, </a:t>
            </a:r>
            <a:r>
              <a:rPr lang="zh-CN" altLang="en-US" dirty="0" smtClean="0"/>
              <a:t>通常会用</a:t>
            </a:r>
            <a:r>
              <a:rPr lang="en-US" altLang="zh-CN" dirty="0" err="1" smtClean="0"/>
              <a:t>x,y,h,w</a:t>
            </a:r>
            <a:r>
              <a:rPr lang="zh-CN" altLang="en-US" dirty="0" smtClean="0"/>
              <a:t>来描述一个</a:t>
            </a:r>
            <a:r>
              <a:rPr lang="en-US" altLang="zh-CN" dirty="0" smtClean="0"/>
              <a:t>bb, </a:t>
            </a:r>
            <a:r>
              <a:rPr lang="zh-CN" altLang="en-US" dirty="0" smtClean="0"/>
              <a:t>现在主流的做法是通过回归的方法让网络学习</a:t>
            </a:r>
            <a:r>
              <a:rPr lang="en-US" altLang="zh-CN" dirty="0" smtClean="0"/>
              <a:t>bb</a:t>
            </a:r>
            <a:r>
              <a:rPr lang="zh-CN" altLang="en-US" dirty="0" smtClean="0"/>
              <a:t>的伸缩和偏移</a:t>
            </a:r>
            <a:r>
              <a:rPr lang="en-US" altLang="zh-CN" dirty="0" smtClean="0"/>
              <a:t>, </a:t>
            </a:r>
            <a:r>
              <a:rPr lang="zh-CN" altLang="en-US" dirty="0" smtClean="0"/>
              <a:t>从而确定物体的位置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VOT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1512044"/>
            <a:ext cx="7391671" cy="1872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7" y="3426725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LSART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VOT 2017 Championship</a:t>
            </a:r>
          </a:p>
        </p:txBody>
      </p:sp>
      <p:sp>
        <p:nvSpPr>
          <p:cNvPr id="13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Exploit both the KRR and CNN as two complementary regressions for visual tracking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focuses on the small localized region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KRR focuses on the holistic target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60402" y="204605"/>
            <a:ext cx="5328592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本文旨在将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KRR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结合起来，其中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用于用于关注目标的局部信息，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KRR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用于关注目标的整体信息</a:t>
            </a:r>
          </a:p>
        </p:txBody>
      </p:sp>
    </p:spTree>
    <p:extLst>
      <p:ext uri="{BB962C8B-B14F-4D97-AF65-F5344CB8AC3E}">
        <p14:creationId xmlns:p14="http://schemas.microsoft.com/office/powerpoint/2010/main" val="19919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1" y="1656059"/>
            <a:ext cx="2096640" cy="1872000"/>
          </a:xfrm>
          <a:prstGeom prst="rect">
            <a:avLst/>
          </a:prstGeom>
        </p:spPr>
      </p:pic>
      <p:pic>
        <p:nvPicPr>
          <p:cNvPr id="9218" name="Picture 2" descr="这里写图片描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2" y="1656059"/>
            <a:ext cx="3096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0"/>
          <p:cNvSpPr txBox="1"/>
          <p:nvPr/>
        </p:nvSpPr>
        <p:spPr>
          <a:xfrm flipH="1">
            <a:off x="1044176" y="3957447"/>
            <a:ext cx="8064897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two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isolated network(Depth CNN &amp; Pose CNN) to predict depth &amp; camera pose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Base on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consistency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principle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See more on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-Net(also compute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optic flow/scene flow/3D point cloud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1044176" y="3600276"/>
            <a:ext cx="367240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Learner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CVPR 2017 from Google</a:t>
            </a:r>
          </a:p>
        </p:txBody>
      </p:sp>
      <p:sp>
        <p:nvSpPr>
          <p:cNvPr id="3" name="矩形 2"/>
          <p:cNvSpPr/>
          <p:nvPr/>
        </p:nvSpPr>
        <p:spPr>
          <a:xfrm>
            <a:off x="3060402" y="310030"/>
            <a:ext cx="5472608" cy="1945148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它用两个网络分别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独自无监督地估计单帧的深度，和视频序列中的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camera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变化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光度一致性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就是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对于同一个物体的点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在不同两帧图像上投影点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图像灰度应该是一样的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SfM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-Net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论文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的核心思想也是利用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constancy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来计算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depth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。除此之外，作者还计算了光流，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scene flow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3D point cloud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等。可以说是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SfM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-Learner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的升级版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5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Road Map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Introduction of CNN Development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for mobile application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Development of CNN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90" y="1512044"/>
            <a:ext cx="4841144" cy="2880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772370" y="280818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52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669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40868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51221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92450" y="396031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92450" y="1681200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AlexNet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2012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16.4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265" name="Picture 1" descr="C://Users/Administrator/AppData/Local/YNote/data/conson0214@163.com/063624192eb24dddbeaf05de3ae070ee/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4" y="1703842"/>
            <a:ext cx="63722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 CNN won the ImageNet Challenge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 time, Group Convolution Concept proposed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Use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Relu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as activation function(used in the following networks till now)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0"/>
          <p:cNvSpPr txBox="1"/>
          <p:nvPr/>
        </p:nvSpPr>
        <p:spPr>
          <a:xfrm flipH="1">
            <a:off x="756146" y="935980"/>
            <a:ext cx="20889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CONTENT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260202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</a:t>
            </a:r>
            <a:endParaRPr lang="zh-CN" altLang="en-US" sz="3200" dirty="0"/>
          </a:p>
        </p:txBody>
      </p:sp>
      <p:sp>
        <p:nvSpPr>
          <p:cNvPr id="5" name="文本框 20"/>
          <p:cNvSpPr txBox="1"/>
          <p:nvPr/>
        </p:nvSpPr>
        <p:spPr>
          <a:xfrm flipH="1">
            <a:off x="5401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What is DL?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124298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Application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3996506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Road Map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59407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844378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II</a:t>
            </a:r>
            <a:endParaRPr lang="zh-CN" altLang="en-US" sz="3200" dirty="0"/>
          </a:p>
        </p:txBody>
      </p:sp>
      <p:sp>
        <p:nvSpPr>
          <p:cNvPr id="14" name="椭圆 13"/>
          <p:cNvSpPr/>
          <p:nvPr/>
        </p:nvSpPr>
        <p:spPr>
          <a:xfrm>
            <a:off x="4717279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III</a:t>
            </a:r>
            <a:endParaRPr lang="zh-CN" altLang="en-US" sz="2800" dirty="0"/>
          </a:p>
        </p:txBody>
      </p:sp>
      <p:sp>
        <p:nvSpPr>
          <p:cNvPr id="15" name="椭圆 14"/>
          <p:cNvSpPr/>
          <p:nvPr/>
        </p:nvSpPr>
        <p:spPr>
          <a:xfrm>
            <a:off x="6661495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IV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 animBg="1"/>
      <p:bldP spid="5" grpId="0"/>
      <p:bldP spid="6" grpId="0"/>
      <p:bldP spid="7" grpId="0"/>
      <p:bldP spid="8" grpId="0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VGGNet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2014 ImageNet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9.9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Deep, 16/19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layers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Conv+Pooling+FC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Too much Parameters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~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138,000,000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49" y="1584156"/>
            <a:ext cx="3187826" cy="187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60603" y="1584156"/>
            <a:ext cx="38164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来自</a:t>
            </a:r>
            <a:r>
              <a:rPr lang="en-US" altLang="zh-CN" dirty="0"/>
              <a:t>Oxford, </a:t>
            </a:r>
            <a:r>
              <a:rPr lang="zh-CN" altLang="en-US" dirty="0"/>
              <a:t>特点就是深</a:t>
            </a:r>
            <a:r>
              <a:rPr lang="en-US" altLang="zh-CN" dirty="0"/>
              <a:t>, </a:t>
            </a:r>
            <a:r>
              <a:rPr lang="zh-CN" altLang="en-US" dirty="0"/>
              <a:t>但是参数特别多</a:t>
            </a:r>
            <a:endParaRPr lang="en-US" altLang="zh-CN" dirty="0"/>
          </a:p>
          <a:p>
            <a:r>
              <a:rPr lang="en-US" altLang="zh-CN" dirty="0"/>
              <a:t>VGG-16</a:t>
            </a:r>
            <a:r>
              <a:rPr lang="zh-CN" altLang="en-US" dirty="0"/>
              <a:t>数据来自</a:t>
            </a:r>
            <a:r>
              <a:rPr lang="en-US" altLang="zh-CN" dirty="0" err="1"/>
              <a:t>Xception</a:t>
            </a:r>
            <a:r>
              <a:rPr lang="zh-CN" altLang="en-US" dirty="0"/>
              <a:t>论文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62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4" y="1007697"/>
            <a:ext cx="684076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GoogLeNet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 – 2014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9.2%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5" y="3528059"/>
            <a:ext cx="7560841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Much less Parameters ~5,000,000(1/12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1/27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VGGNet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1x1 convolution(Network in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Group Convolution(Inception Module)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FC with Average Pooling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2" y="1512044"/>
            <a:ext cx="4238491" cy="187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0443" y="210949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Inception module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26" y="1512044"/>
            <a:ext cx="3339934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 Family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1014843" y="1656059"/>
            <a:ext cx="7560841" cy="255454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Inception-V2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7.8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- Batch Normalization/two 3x3 replace 5x5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Inception-V3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5.6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	- Conv Factorization 3x3 -&gt; 1x3+3x1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Xception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5.5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-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Depth-wise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separable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convolution(separate depth conv &amp; spatial 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84538" y="15083"/>
            <a:ext cx="4498975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数据标准</a:t>
            </a:r>
            <a:endParaRPr lang="en-US" altLang="zh-CN" dirty="0"/>
          </a:p>
          <a:p>
            <a:r>
              <a:rPr lang="en-US" altLang="zh-CN" dirty="0"/>
              <a:t>Single-crop, Single-model experimental results(</a:t>
            </a:r>
            <a:r>
              <a:rPr lang="zh-CN" altLang="en-US" dirty="0"/>
              <a:t>一个样本截取一张图的</a:t>
            </a:r>
            <a:r>
              <a:rPr lang="en-US" altLang="zh-CN" dirty="0"/>
              <a:t>, </a:t>
            </a:r>
            <a:r>
              <a:rPr lang="zh-CN" altLang="en-US" dirty="0"/>
              <a:t>单一模型不用集成学习的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On ILSVRC 2012 dataset validation set </a:t>
            </a:r>
          </a:p>
          <a:p>
            <a:r>
              <a:rPr lang="zh-CN" altLang="en-US" dirty="0"/>
              <a:t>目前在</a:t>
            </a:r>
            <a:r>
              <a:rPr lang="en-US" altLang="zh-CN" dirty="0"/>
              <a:t>ImageNet</a:t>
            </a:r>
            <a:r>
              <a:rPr lang="zh-CN" altLang="en-US" dirty="0"/>
              <a:t>数据集上人眼能达到的错误率大概在</a:t>
            </a:r>
            <a:r>
              <a:rPr lang="en-US" altLang="zh-CN" dirty="0"/>
              <a:t>5.1%</a:t>
            </a:r>
            <a:r>
              <a:rPr lang="zh-CN" altLang="en-US" dirty="0"/>
              <a:t>，这还是经过了大量训练的专家能达到的成绩，一般人要区分</a:t>
            </a:r>
            <a:r>
              <a:rPr lang="en-US" altLang="zh-CN" dirty="0"/>
              <a:t>1000</a:t>
            </a:r>
            <a:r>
              <a:rPr lang="zh-CN" altLang="en-US" dirty="0"/>
              <a:t>种类型的图片是比较困难的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3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–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2015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ImageNet Championship (Top-5 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4.49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        2016 CVPR best paper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025" name="Picture 1" descr="C://Users/Administrator/AppData/Local/YNote/data/conson0214@163.com/b5f227dd678d4a4a9afa797b3076ee8a/clip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656059"/>
            <a:ext cx="3348408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0"/>
          <p:cNvSpPr txBox="1"/>
          <p:nvPr/>
        </p:nvSpPr>
        <p:spPr>
          <a:xfrm flipH="1">
            <a:off x="1044176" y="3816300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Shortcut connection/solve Gradient vanishing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Break the depth limitation</a:t>
            </a:r>
          </a:p>
        </p:txBody>
      </p:sp>
      <p:sp>
        <p:nvSpPr>
          <p:cNvPr id="4" name="矩形 3"/>
          <p:cNvSpPr/>
          <p:nvPr/>
        </p:nvSpPr>
        <p:spPr>
          <a:xfrm>
            <a:off x="4489265" y="1266592"/>
            <a:ext cx="4498975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那么这里可以看到，本来从上一层传过来的梯度为</a:t>
            </a:r>
            <a:r>
              <a:rPr lang="en-US" altLang="zh-CN" dirty="0"/>
              <a:t>1</a:t>
            </a:r>
            <a:r>
              <a:rPr lang="zh-CN" altLang="en-US" dirty="0"/>
              <a:t>，经过这个</a:t>
            </a:r>
            <a:r>
              <a:rPr lang="en-US" altLang="zh-CN" dirty="0"/>
              <a:t>block</a:t>
            </a:r>
            <a:r>
              <a:rPr lang="zh-CN" altLang="en-US" dirty="0"/>
              <a:t>之后，得到的梯度已经变成了</a:t>
            </a:r>
            <a:r>
              <a:rPr lang="en-US" altLang="zh-CN" dirty="0"/>
              <a:t>0.0001</a:t>
            </a:r>
            <a:r>
              <a:rPr lang="zh-CN" altLang="en-US" dirty="0"/>
              <a:t>和</a:t>
            </a:r>
            <a:r>
              <a:rPr lang="en-US" altLang="zh-CN" dirty="0"/>
              <a:t>0.01</a:t>
            </a:r>
            <a:r>
              <a:rPr lang="zh-CN" altLang="en-US" dirty="0"/>
              <a:t>，</a:t>
            </a:r>
            <a:r>
              <a:rPr lang="zh-CN" altLang="en-US" b="1" dirty="0"/>
              <a:t>也就是说，梯度流过一个</a:t>
            </a:r>
            <a:r>
              <a:rPr lang="en-US" altLang="zh-CN" b="1" dirty="0" err="1"/>
              <a:t>blcok</a:t>
            </a:r>
            <a:r>
              <a:rPr lang="zh-CN" altLang="en-US" b="1" dirty="0"/>
              <a:t>之后，就已经下降了几个量级，传到前一层的梯度将会变得很小！</a:t>
            </a:r>
            <a:endParaRPr lang="zh-CN" altLang="en-US" dirty="0"/>
          </a:p>
          <a:p>
            <a:r>
              <a:rPr lang="zh-CN" altLang="en-US" dirty="0"/>
              <a:t>这就是梯度弥散。假如模型的层数越深，这种梯度弥散的情况就更加严重，导致浅层部分的网络权重参数得不到很好的训练，这就是为什么在</a:t>
            </a:r>
            <a:r>
              <a:rPr lang="en-US" altLang="zh-CN" dirty="0" err="1"/>
              <a:t>Resnet</a:t>
            </a:r>
            <a:r>
              <a:rPr lang="zh-CN" altLang="en-US" dirty="0"/>
              <a:t>出现之前，</a:t>
            </a:r>
            <a:r>
              <a:rPr lang="en-US" altLang="zh-CN" dirty="0"/>
              <a:t>CNN</a:t>
            </a:r>
            <a:r>
              <a:rPr lang="zh-CN" altLang="en-US" dirty="0"/>
              <a:t>网络都不超过二十几层的原因</a:t>
            </a:r>
          </a:p>
          <a:p>
            <a:r>
              <a:rPr lang="zh-CN" altLang="en-US" dirty="0"/>
              <a:t>数据来自</a:t>
            </a:r>
            <a:r>
              <a:rPr lang="en-US" altLang="zh-CN" dirty="0" err="1"/>
              <a:t>ResNet</a:t>
            </a:r>
            <a:r>
              <a:rPr lang="zh-CN" altLang="en-US" dirty="0"/>
              <a:t>论文</a:t>
            </a:r>
            <a:r>
              <a:rPr lang="en-US" altLang="zh-CN" dirty="0"/>
              <a:t>(Single-Model)</a:t>
            </a:r>
          </a:p>
          <a:p>
            <a:r>
              <a:rPr lang="zh-CN" altLang="en-US" dirty="0"/>
              <a:t>从此能够限制层数的只有内存大小了 </a:t>
            </a:r>
            <a:r>
              <a:rPr lang="en-US" altLang="zh-CN" dirty="0"/>
              <a:t>– KM He</a:t>
            </a:r>
          </a:p>
          <a:p>
            <a:r>
              <a:rPr lang="en-US" altLang="zh-CN" dirty="0"/>
              <a:t>KM He 2017</a:t>
            </a:r>
            <a:r>
              <a:rPr lang="zh-CN" altLang="en-US" dirty="0"/>
              <a:t>年还有两篇</a:t>
            </a:r>
            <a:r>
              <a:rPr lang="en-US" altLang="zh-CN" dirty="0"/>
              <a:t>ICCV best paper, </a:t>
            </a:r>
            <a:r>
              <a:rPr lang="zh-CN" altLang="en-US" dirty="0"/>
              <a:t>与</a:t>
            </a:r>
            <a:r>
              <a:rPr lang="en-US" altLang="zh-CN" dirty="0"/>
              <a:t>object detection</a:t>
            </a:r>
            <a:r>
              <a:rPr lang="zh-CN" altLang="en-US" dirty="0"/>
              <a:t>有关</a:t>
            </a:r>
            <a:r>
              <a:rPr lang="en-US" altLang="zh-CN" dirty="0"/>
              <a:t>, </a:t>
            </a:r>
            <a:r>
              <a:rPr lang="zh-CN" altLang="en-US" dirty="0"/>
              <a:t>下个专题再讨论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53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Inception-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&amp;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ResNeXt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4.9% &amp; 4.4%)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853075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 Module + shortcut connection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0" y="2022460"/>
            <a:ext cx="2779052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74" y="1656059"/>
            <a:ext cx="156201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4644578" y="4027329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Residual block + Group conv(</a:t>
            </a:r>
            <a:r>
              <a:rPr lang="en-US" altLang="zh-CN" sz="1400" b="1" dirty="0"/>
              <a:t>cardinality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4485381" y="101917"/>
            <a:ext cx="4498975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天下大势</a:t>
            </a:r>
            <a:r>
              <a:rPr lang="en-US" altLang="zh-CN" dirty="0"/>
              <a:t>, </a:t>
            </a:r>
            <a:r>
              <a:rPr lang="zh-CN" altLang="en-US" dirty="0"/>
              <a:t>分久必合</a:t>
            </a:r>
            <a:r>
              <a:rPr lang="en-US" altLang="zh-CN" dirty="0"/>
              <a:t>, </a:t>
            </a:r>
            <a:r>
              <a:rPr lang="zh-CN" altLang="en-US" dirty="0"/>
              <a:t>合久必分</a:t>
            </a:r>
            <a:endParaRPr lang="en-US" altLang="zh-CN" dirty="0"/>
          </a:p>
          <a:p>
            <a:r>
              <a:rPr lang="en-US" altLang="zh-CN" dirty="0"/>
              <a:t>Cardinality</a:t>
            </a:r>
            <a:r>
              <a:rPr lang="zh-CN" altLang="en-US" dirty="0"/>
              <a:t>和</a:t>
            </a:r>
            <a:r>
              <a:rPr lang="en-US" altLang="zh-CN" dirty="0"/>
              <a:t>Group Conv</a:t>
            </a:r>
            <a:r>
              <a:rPr lang="zh-CN" altLang="en-US" dirty="0"/>
              <a:t>的区别在于</a:t>
            </a:r>
            <a:r>
              <a:rPr lang="en-US" altLang="zh-CN" dirty="0"/>
              <a:t>Cardinality</a:t>
            </a:r>
            <a:r>
              <a:rPr lang="zh-CN" altLang="en-US" dirty="0"/>
              <a:t>是把一个</a:t>
            </a:r>
            <a:r>
              <a:rPr lang="en-US" altLang="zh-CN" dirty="0"/>
              <a:t>Conv</a:t>
            </a:r>
            <a:r>
              <a:rPr lang="zh-CN" altLang="en-US" dirty="0"/>
              <a:t>操作分成了拓扑结构完全相同的几个</a:t>
            </a:r>
            <a:r>
              <a:rPr lang="en-US" altLang="zh-CN" dirty="0"/>
              <a:t>path, </a:t>
            </a:r>
            <a:r>
              <a:rPr lang="zh-CN" altLang="en-US" dirty="0"/>
              <a:t>这样方便加速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年最后一届</a:t>
            </a:r>
            <a:r>
              <a:rPr lang="en-US" altLang="zh-CN" dirty="0"/>
              <a:t>ImageNet</a:t>
            </a:r>
            <a:r>
              <a:rPr lang="zh-CN" altLang="en-US" dirty="0"/>
              <a:t>分类的冠军</a:t>
            </a:r>
            <a:r>
              <a:rPr lang="en-US" altLang="zh-CN" dirty="0"/>
              <a:t>, Momenta</a:t>
            </a:r>
            <a:r>
              <a:rPr lang="zh-CN" altLang="en-US" dirty="0"/>
              <a:t>的</a:t>
            </a:r>
            <a:r>
              <a:rPr lang="en-US" altLang="zh-CN" dirty="0" err="1"/>
              <a:t>SENet</a:t>
            </a:r>
            <a:r>
              <a:rPr lang="zh-CN" altLang="en-US" dirty="0"/>
              <a:t>也要研究一下</a:t>
            </a:r>
            <a:endParaRPr lang="en-US" altLang="zh-CN" dirty="0"/>
          </a:p>
          <a:p>
            <a:r>
              <a:rPr lang="zh-CN" altLang="en-US" dirty="0"/>
              <a:t>以及</a:t>
            </a:r>
            <a:r>
              <a:rPr lang="en-US" altLang="zh-CN" dirty="0"/>
              <a:t>2017 CVPR best Paper, </a:t>
            </a:r>
            <a:r>
              <a:rPr lang="en-US" altLang="zh-CN" dirty="0" err="1"/>
              <a:t>DenseNet</a:t>
            </a:r>
            <a:r>
              <a:rPr lang="en-US" altLang="zh-CN" dirty="0"/>
              <a:t>, </a:t>
            </a:r>
            <a:r>
              <a:rPr lang="zh-CN" altLang="en-US" dirty="0"/>
              <a:t>可以看做是对</a:t>
            </a:r>
            <a:r>
              <a:rPr lang="en-US" altLang="zh-CN" dirty="0" err="1"/>
              <a:t>ResNet</a:t>
            </a:r>
            <a:r>
              <a:rPr lang="zh-CN" altLang="en-US" dirty="0"/>
              <a:t>的又一次大升级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10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Cost Comparison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793956"/>
              </p:ext>
            </p:extLst>
          </p:nvPr>
        </p:nvGraphicFramePr>
        <p:xfrm>
          <a:off x="696826" y="2520156"/>
          <a:ext cx="6000752" cy="181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0188"/>
                <a:gridCol w="1500188"/>
                <a:gridCol w="1500188"/>
                <a:gridCol w="1500188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 Size(MB)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Mult</a:t>
                      </a:r>
                      <a:r>
                        <a:rPr lang="en-US" altLang="zh-CN" dirty="0" smtClean="0"/>
                        <a:t>-Adds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Million Para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AlexNet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VGG16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GooLeNet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~50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Inception-V3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23.2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564458" y="253644"/>
            <a:ext cx="449897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CNN</a:t>
            </a:r>
            <a:r>
              <a:rPr lang="zh-CN" altLang="en-US" dirty="0"/>
              <a:t>模型在不断逼近计算机视觉任务的精度极限的同时，其深度和尺寸也在成倍增长</a:t>
            </a:r>
            <a:endParaRPr lang="en-US" altLang="zh-CN" dirty="0"/>
          </a:p>
          <a:p>
            <a:r>
              <a:rPr lang="zh-CN" altLang="en-US" dirty="0"/>
              <a:t>巨大的模型无法在嵌入式平台上落地</a:t>
            </a:r>
            <a:r>
              <a:rPr lang="en-US" altLang="zh-CN" dirty="0"/>
              <a:t>, </a:t>
            </a:r>
            <a:r>
              <a:rPr lang="zh-CN" altLang="en-US" dirty="0"/>
              <a:t>就算想通过网络传输</a:t>
            </a:r>
            <a:r>
              <a:rPr lang="en-US" altLang="zh-CN" dirty="0"/>
              <a:t>, </a:t>
            </a:r>
            <a:r>
              <a:rPr lang="zh-CN" altLang="en-US" dirty="0"/>
              <a:t>较高的带宽也让很多用户望而生畏</a:t>
            </a:r>
            <a:endParaRPr lang="en-US" altLang="zh-CN" dirty="0"/>
          </a:p>
          <a:p>
            <a:r>
              <a:rPr lang="zh-CN" altLang="en-US" dirty="0"/>
              <a:t>另一方面，大尺寸的模型也对设备功耗和运行速度带来了巨大的挑战</a:t>
            </a:r>
            <a:endParaRPr lang="en-US" altLang="zh-CN" dirty="0"/>
          </a:p>
          <a:p>
            <a:r>
              <a:rPr lang="zh-CN" altLang="en-US" dirty="0"/>
              <a:t>所以</a:t>
            </a:r>
            <a:r>
              <a:rPr lang="en-US" altLang="zh-CN" dirty="0"/>
              <a:t>, </a:t>
            </a:r>
            <a:r>
              <a:rPr lang="zh-CN" altLang="en-US" dirty="0"/>
              <a:t>模型的小型化和加速成了亟待解决的问题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88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68" y="1584260"/>
            <a:ext cx="2989222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32" y="2592164"/>
            <a:ext cx="781619" cy="1413338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part of 3x3 filters with 1x1 filters(small network)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Decrease the number of input channels to 3x3 filters(small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Downsample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late in the network, conv layers has large activation map(high accuracy)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8474" y="316903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Fire module</a:t>
            </a:r>
            <a:endParaRPr lang="zh-CN" altLang="en-US" sz="1200" dirty="0"/>
          </a:p>
        </p:txBody>
      </p:sp>
      <p:sp>
        <p:nvSpPr>
          <p:cNvPr id="4" name="矩形 3"/>
          <p:cNvSpPr/>
          <p:nvPr/>
        </p:nvSpPr>
        <p:spPr>
          <a:xfrm>
            <a:off x="4245205" y="266292"/>
            <a:ext cx="449897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 </a:t>
            </a:r>
            <a:r>
              <a:rPr lang="zh-CN" altLang="en-US" dirty="0" smtClean="0"/>
              <a:t>减少参数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减少进入</a:t>
            </a:r>
            <a:r>
              <a:rPr lang="en-US" altLang="zh-CN" dirty="0" smtClean="0"/>
              <a:t>3x3 filter</a:t>
            </a:r>
            <a:r>
              <a:rPr lang="zh-CN" altLang="en-US" dirty="0" smtClean="0"/>
              <a:t>的通道数</a:t>
            </a:r>
            <a:r>
              <a:rPr lang="en-US" altLang="zh-CN" dirty="0" smtClean="0"/>
              <a:t>, </a:t>
            </a:r>
            <a:r>
              <a:rPr lang="zh-CN" altLang="en-US" dirty="0" smtClean="0"/>
              <a:t>也就是先用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去压缩通道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就是</a:t>
            </a:r>
            <a:r>
              <a:rPr lang="en-US" altLang="zh-CN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dirty="0" smtClean="0"/>
              <a:t>少用</a:t>
            </a:r>
            <a:r>
              <a:rPr lang="en-US" altLang="zh-CN" dirty="0" smtClean="0"/>
              <a:t>pooling</a:t>
            </a:r>
            <a:r>
              <a:rPr lang="zh-CN" altLang="en-US" dirty="0" smtClean="0"/>
              <a:t>或者是</a:t>
            </a:r>
            <a:r>
              <a:rPr lang="en-US" altLang="zh-CN" dirty="0" smtClean="0"/>
              <a:t>conv stride, </a:t>
            </a:r>
            <a:r>
              <a:rPr lang="zh-CN" altLang="en-US" dirty="0" smtClean="0"/>
              <a:t>保留比较大的特征图</a:t>
            </a:r>
            <a:r>
              <a:rPr lang="en-US" altLang="zh-CN" dirty="0" smtClean="0"/>
              <a:t>, </a:t>
            </a:r>
            <a:r>
              <a:rPr lang="zh-CN" altLang="en-US" dirty="0" smtClean="0"/>
              <a:t>信息保留的多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最后的准确性更高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但这点使模型解释的成本更高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运算代价更大了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5" y="3672284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Small Network, but high compute cost(large activation map)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Nothing Fresh in architecture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3" y="1557879"/>
            <a:ext cx="5391359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MobileNet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(CVPR-2017, Google)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 conv filter for 1 channel(totally separate spatial conv &amp; depth conv)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compute cost(compare with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equivalent accuracy level(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557879"/>
            <a:ext cx="1512727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38" y="2046204"/>
            <a:ext cx="2705100" cy="89535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5400000">
            <a:off x="5652690" y="2304132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356546" y="319992"/>
            <a:ext cx="449897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将空间</a:t>
            </a:r>
            <a:r>
              <a:rPr lang="en-US" altLang="zh-CN" dirty="0"/>
              <a:t>conv</a:t>
            </a:r>
            <a:r>
              <a:rPr lang="zh-CN" altLang="en-US" dirty="0"/>
              <a:t>和深度</a:t>
            </a:r>
            <a:r>
              <a:rPr lang="en-US" altLang="zh-CN" dirty="0"/>
              <a:t>conv</a:t>
            </a:r>
            <a:r>
              <a:rPr lang="zh-CN" altLang="en-US" dirty="0"/>
              <a:t>完全分离开</a:t>
            </a:r>
            <a:r>
              <a:rPr lang="en-US" altLang="zh-CN" dirty="0"/>
              <a:t>, </a:t>
            </a:r>
            <a:r>
              <a:rPr lang="zh-CN" altLang="en-US" dirty="0"/>
              <a:t>提速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相比</a:t>
            </a:r>
            <a:r>
              <a:rPr lang="en-US" altLang="zh-CN" dirty="0" err="1"/>
              <a:t>SqueezeNet</a:t>
            </a:r>
            <a:r>
              <a:rPr lang="en-US" altLang="zh-CN" dirty="0"/>
              <a:t>, </a:t>
            </a:r>
            <a:r>
              <a:rPr lang="zh-CN" altLang="en-US" dirty="0"/>
              <a:t>计算量方面有明显提升</a:t>
            </a:r>
            <a:r>
              <a:rPr lang="en-US" altLang="zh-CN" dirty="0"/>
              <a:t>(</a:t>
            </a:r>
            <a:r>
              <a:rPr lang="en-US" altLang="zh-CN" dirty="0" err="1"/>
              <a:t>SqueezeNet</a:t>
            </a:r>
            <a:r>
              <a:rPr lang="zh-CN" altLang="en-US" dirty="0"/>
              <a:t>似乎并没有考虑这个</a:t>
            </a:r>
            <a:r>
              <a:rPr lang="en-US" altLang="zh-CN" dirty="0"/>
              <a:t>)</a:t>
            </a:r>
          </a:p>
          <a:p>
            <a:pPr marL="228600" indent="-228600">
              <a:buAutoNum type="arabicPeriod"/>
            </a:pPr>
            <a:r>
              <a:rPr lang="en-US" altLang="zh-CN" dirty="0"/>
              <a:t>Accuracy</a:t>
            </a:r>
            <a:r>
              <a:rPr lang="zh-CN" altLang="en-US" dirty="0"/>
              <a:t>上</a:t>
            </a:r>
            <a:r>
              <a:rPr lang="en-US" altLang="zh-CN" dirty="0"/>
              <a:t>, </a:t>
            </a:r>
            <a:r>
              <a:rPr lang="en-US" altLang="zh-CN" dirty="0" err="1"/>
              <a:t>MobileNet</a:t>
            </a:r>
            <a:r>
              <a:rPr lang="zh-CN" altLang="en-US" dirty="0"/>
              <a:t>其实和</a:t>
            </a:r>
            <a:r>
              <a:rPr lang="en-US" altLang="zh-CN" dirty="0" err="1"/>
              <a:t>AlexNet</a:t>
            </a:r>
            <a:r>
              <a:rPr lang="zh-CN" altLang="en-US" dirty="0"/>
              <a:t>差不了太多</a:t>
            </a:r>
            <a:r>
              <a:rPr lang="en-US" altLang="zh-CN" dirty="0"/>
              <a:t>, </a:t>
            </a:r>
            <a:r>
              <a:rPr lang="zh-CN" altLang="en-US" dirty="0"/>
              <a:t>稍有提升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7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DL?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91397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Channel shuffle for less cross-talk between channels(group conv issue)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1x1 group conv to reduce compute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Residual block to raise accuracy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66" y="3119032"/>
            <a:ext cx="1395897" cy="6216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30" y="3055541"/>
            <a:ext cx="1295784" cy="7486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4098" y="1161899"/>
            <a:ext cx="813690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ShuffleNet</a:t>
            </a:r>
            <a:r>
              <a:rPr lang="zh-CN" altLang="en-US" dirty="0"/>
              <a:t>的几个创新点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提出了一个类似于</a:t>
            </a:r>
            <a:r>
              <a:rPr lang="en-US" altLang="zh-CN" dirty="0" err="1"/>
              <a:t>ResNet</a:t>
            </a:r>
            <a:r>
              <a:rPr lang="zh-CN" altLang="en-US" dirty="0"/>
              <a:t>的</a:t>
            </a:r>
            <a:r>
              <a:rPr lang="en-US" altLang="zh-CN" dirty="0" err="1"/>
              <a:t>BottleNeck</a:t>
            </a:r>
            <a:r>
              <a:rPr lang="zh-CN" altLang="en-US" dirty="0"/>
              <a:t>单元 </a:t>
            </a:r>
            <a:br>
              <a:rPr lang="zh-CN" altLang="en-US" dirty="0"/>
            </a:br>
            <a:r>
              <a:rPr lang="zh-CN" altLang="en-US" dirty="0"/>
              <a:t>借鉴</a:t>
            </a:r>
            <a:r>
              <a:rPr lang="en-US" altLang="zh-CN" dirty="0" err="1"/>
              <a:t>ResNet</a:t>
            </a:r>
            <a:r>
              <a:rPr lang="zh-CN" altLang="en-US" dirty="0"/>
              <a:t>的旁路分支思想，</a:t>
            </a:r>
            <a:r>
              <a:rPr lang="en-US" altLang="zh-CN" dirty="0" err="1"/>
              <a:t>ShuffleNet</a:t>
            </a:r>
            <a:r>
              <a:rPr lang="zh-CN" altLang="en-US" dirty="0"/>
              <a:t>也引入了类似的网络单元。不同的是，在</a:t>
            </a:r>
            <a:r>
              <a:rPr lang="en-US" altLang="zh-CN" dirty="0"/>
              <a:t>stride=2</a:t>
            </a:r>
            <a:r>
              <a:rPr lang="zh-CN" altLang="en-US" dirty="0"/>
              <a:t>的单元中，用</a:t>
            </a:r>
            <a:r>
              <a:rPr lang="en-US" altLang="zh-CN" dirty="0" err="1"/>
              <a:t>concat</a:t>
            </a:r>
            <a:r>
              <a:rPr lang="zh-CN" altLang="en-US" dirty="0"/>
              <a:t>操作代替了</a:t>
            </a:r>
            <a:r>
              <a:rPr lang="en-US" altLang="zh-CN" dirty="0"/>
              <a:t>add</a:t>
            </a:r>
            <a:r>
              <a:rPr lang="zh-CN" altLang="en-US" dirty="0"/>
              <a:t>操作，用</a:t>
            </a:r>
            <a:r>
              <a:rPr lang="en-US" altLang="zh-CN" dirty="0"/>
              <a:t>average pooling</a:t>
            </a:r>
            <a:r>
              <a:rPr lang="zh-CN" altLang="en-US" dirty="0"/>
              <a:t>代替了</a:t>
            </a:r>
            <a:r>
              <a:rPr lang="en-US" altLang="zh-CN" dirty="0"/>
              <a:t>1x1stride=2</a:t>
            </a:r>
            <a:r>
              <a:rPr lang="zh-CN" altLang="en-US" dirty="0"/>
              <a:t>的卷积操作，有效地减少了计算量和参数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提出将</a:t>
            </a:r>
            <a:r>
              <a:rPr lang="en-US" altLang="zh-CN" dirty="0"/>
              <a:t>1x1</a:t>
            </a:r>
            <a:r>
              <a:rPr lang="zh-CN" altLang="en-US" dirty="0"/>
              <a:t>卷积采用</a:t>
            </a:r>
            <a:r>
              <a:rPr lang="en-US" altLang="zh-CN" dirty="0"/>
              <a:t>group</a:t>
            </a:r>
            <a:r>
              <a:rPr lang="zh-CN" altLang="en-US" dirty="0"/>
              <a:t>操作会得到更好的分类性能 </a:t>
            </a:r>
            <a:br>
              <a:rPr lang="zh-CN" altLang="en-US" dirty="0"/>
            </a:br>
            <a:r>
              <a:rPr lang="zh-CN" altLang="en-US" dirty="0"/>
              <a:t>在</a:t>
            </a:r>
            <a:r>
              <a:rPr lang="en-US" altLang="zh-CN" dirty="0" err="1"/>
              <a:t>MobileNet</a:t>
            </a:r>
            <a:r>
              <a:rPr lang="zh-CN" altLang="en-US" dirty="0"/>
              <a:t>中提过，</a:t>
            </a:r>
            <a:r>
              <a:rPr lang="en-US" altLang="zh-CN" dirty="0"/>
              <a:t>1x1</a:t>
            </a:r>
            <a:r>
              <a:rPr lang="zh-CN" altLang="en-US" dirty="0"/>
              <a:t>卷积的操作占据了约</a:t>
            </a:r>
            <a:r>
              <a:rPr lang="en-US" altLang="zh-CN" dirty="0"/>
              <a:t>95%</a:t>
            </a:r>
            <a:r>
              <a:rPr lang="zh-CN" altLang="en-US" dirty="0"/>
              <a:t>的计算量，所以作者将</a:t>
            </a:r>
            <a:r>
              <a:rPr lang="en-US" altLang="zh-CN" dirty="0"/>
              <a:t>1x1</a:t>
            </a:r>
            <a:r>
              <a:rPr lang="zh-CN" altLang="en-US" dirty="0"/>
              <a:t>也更改为</a:t>
            </a:r>
            <a:r>
              <a:rPr lang="en-US" altLang="zh-CN" dirty="0"/>
              <a:t>group</a:t>
            </a:r>
            <a:r>
              <a:rPr lang="zh-CN" altLang="en-US" dirty="0"/>
              <a:t>卷积，使得相比</a:t>
            </a:r>
            <a:r>
              <a:rPr lang="en-US" altLang="zh-CN" dirty="0" err="1"/>
              <a:t>MobileNet</a:t>
            </a:r>
            <a:r>
              <a:rPr lang="zh-CN" altLang="en-US" dirty="0"/>
              <a:t>的计算量大大减少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提出了核心的</a:t>
            </a:r>
            <a:r>
              <a:rPr lang="en-US" altLang="zh-CN" dirty="0"/>
              <a:t>shuffle</a:t>
            </a:r>
            <a:r>
              <a:rPr lang="zh-CN" altLang="en-US" dirty="0"/>
              <a:t>操作将不同</a:t>
            </a:r>
            <a:r>
              <a:rPr lang="en-US" altLang="zh-CN" dirty="0"/>
              <a:t>group</a:t>
            </a:r>
            <a:r>
              <a:rPr lang="zh-CN" altLang="en-US" dirty="0"/>
              <a:t>中的通道进行打散，从而保证不同输入通道之间的信息传递。解决多个</a:t>
            </a:r>
            <a:r>
              <a:rPr lang="en-US" altLang="zh-CN" dirty="0"/>
              <a:t>group conv</a:t>
            </a:r>
            <a:r>
              <a:rPr lang="zh-CN" altLang="en-US" dirty="0"/>
              <a:t>叠加出现的边界效应问题</a:t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Channels </a:t>
            </a:r>
            <a:r>
              <a:rPr lang="en-US" altLang="zh-CN" dirty="0"/>
              <a:t>Shuffle </a:t>
            </a:r>
            <a:r>
              <a:rPr lang="zh-CN" altLang="en-US" dirty="0"/>
              <a:t>操作会导致内存不连续这个影响有待评估</a:t>
            </a:r>
          </a:p>
        </p:txBody>
      </p:sp>
    </p:spTree>
    <p:extLst>
      <p:ext uri="{BB962C8B-B14F-4D97-AF65-F5344CB8AC3E}">
        <p14:creationId xmlns:p14="http://schemas.microsoft.com/office/powerpoint/2010/main" val="3166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Lower Complexity than MobileNet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Higher Accuracy than 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28" y="1557879"/>
            <a:ext cx="4492800" cy="187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84538" y="405502"/>
            <a:ext cx="44989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MFLOPs(Million Floating-point Operations per Second) </a:t>
            </a:r>
            <a:r>
              <a:rPr lang="zh-CN" altLang="en-US" dirty="0"/>
              <a:t>衡量计算复杂度的指标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Conclusion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Separate convolution thoroughly (X-conv + Y-conv + Depth-conv)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Raise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utilization of channel information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Residual block + Group Conv would be standard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155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 (ICLR-2016 best paper,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Pruning/Sparse Connection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Quantization/Weight sharing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Huffman Encoding</a:t>
            </a:r>
          </a:p>
        </p:txBody>
      </p:sp>
      <p:sp>
        <p:nvSpPr>
          <p:cNvPr id="5" name="矩形 4"/>
          <p:cNvSpPr/>
          <p:nvPr/>
        </p:nvSpPr>
        <p:spPr>
          <a:xfrm>
            <a:off x="972170" y="1585938"/>
            <a:ext cx="76500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剪枝</a:t>
            </a:r>
            <a:r>
              <a:rPr lang="en-US" altLang="zh-CN" dirty="0"/>
              <a:t>, </a:t>
            </a:r>
            <a:r>
              <a:rPr lang="zh-CN" altLang="en-US" dirty="0"/>
              <a:t>去掉一些不重要的连接</a:t>
            </a:r>
            <a:r>
              <a:rPr lang="en-US" altLang="zh-CN" dirty="0"/>
              <a:t>(</a:t>
            </a:r>
            <a:r>
              <a:rPr lang="zh-CN" altLang="en-US" dirty="0"/>
              <a:t>训练出来几乎为</a:t>
            </a:r>
            <a:r>
              <a:rPr lang="en-US" altLang="zh-CN" dirty="0"/>
              <a:t>0</a:t>
            </a:r>
            <a:r>
              <a:rPr lang="zh-CN" altLang="en-US" dirty="0"/>
              <a:t>权重的连接</a:t>
            </a:r>
            <a:r>
              <a:rPr lang="en-US" altLang="zh-CN" dirty="0"/>
              <a:t>), Han Song</a:t>
            </a:r>
            <a:r>
              <a:rPr lang="zh-CN" altLang="en-US" dirty="0"/>
              <a:t>在</a:t>
            </a:r>
            <a:r>
              <a:rPr lang="en-US" altLang="zh-CN" dirty="0"/>
              <a:t>ICLR</a:t>
            </a:r>
            <a:r>
              <a:rPr lang="zh-CN" altLang="en-US" dirty="0"/>
              <a:t>领奖的演讲这儿说的很有意思</a:t>
            </a:r>
            <a:r>
              <a:rPr lang="en-US" altLang="zh-CN" dirty="0"/>
              <a:t>, </a:t>
            </a:r>
            <a:r>
              <a:rPr lang="zh-CN" altLang="en-US" dirty="0"/>
              <a:t>剪枝相当于一个人喝大了</a:t>
            </a:r>
            <a:r>
              <a:rPr lang="en-US" altLang="zh-CN" dirty="0"/>
              <a:t>, </a:t>
            </a:r>
            <a:r>
              <a:rPr lang="zh-CN" altLang="en-US" dirty="0"/>
              <a:t>但又没有丧失意识</a:t>
            </a:r>
            <a:r>
              <a:rPr lang="en-US" altLang="zh-CN" dirty="0"/>
              <a:t>, </a:t>
            </a:r>
            <a:r>
              <a:rPr lang="zh-CN" altLang="en-US" dirty="0"/>
              <a:t>可以做一些简单的任务</a:t>
            </a:r>
            <a:r>
              <a:rPr lang="en-US" altLang="zh-CN" dirty="0"/>
              <a:t>, </a:t>
            </a:r>
            <a:r>
              <a:rPr lang="zh-CN" altLang="en-US" dirty="0"/>
              <a:t>所以对简单任务</a:t>
            </a:r>
            <a:r>
              <a:rPr lang="en-US" altLang="zh-CN" dirty="0"/>
              <a:t>, </a:t>
            </a:r>
            <a:r>
              <a:rPr lang="zh-CN" altLang="en-US" dirty="0"/>
              <a:t>我们不需要那么多的冗余连接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权值共享是用少的</a:t>
            </a:r>
            <a:r>
              <a:rPr lang="en-US" altLang="zh-CN" dirty="0"/>
              <a:t>bit</a:t>
            </a:r>
            <a:r>
              <a:rPr lang="zh-CN" altLang="en-US" dirty="0"/>
              <a:t>数来存之前都是浮点数的权重</a:t>
            </a:r>
            <a:r>
              <a:rPr lang="en-US" altLang="zh-CN" dirty="0"/>
              <a:t>, </a:t>
            </a:r>
            <a:r>
              <a:rPr lang="zh-CN" altLang="en-US" dirty="0"/>
              <a:t>而且只存权重的</a:t>
            </a:r>
            <a:r>
              <a:rPr lang="en-US" altLang="zh-CN" dirty="0"/>
              <a:t>shift</a:t>
            </a:r>
            <a:r>
              <a:rPr lang="zh-CN" altLang="en-US" dirty="0"/>
              <a:t>和</a:t>
            </a:r>
            <a:r>
              <a:rPr lang="en-US" altLang="zh-CN" dirty="0"/>
              <a:t>code book, </a:t>
            </a:r>
            <a:r>
              <a:rPr lang="zh-CN" altLang="en-US" dirty="0"/>
              <a:t>就相当于训练这边编密码</a:t>
            </a:r>
            <a:r>
              <a:rPr lang="en-US" altLang="zh-CN" dirty="0"/>
              <a:t>, </a:t>
            </a:r>
            <a:r>
              <a:rPr lang="zh-CN" altLang="en-US" dirty="0"/>
              <a:t>解释的时候用</a:t>
            </a:r>
            <a:r>
              <a:rPr lang="en-US" altLang="zh-CN" dirty="0"/>
              <a:t>code book</a:t>
            </a:r>
            <a:r>
              <a:rPr lang="zh-CN" altLang="en-US" dirty="0"/>
              <a:t>来解码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Huffman</a:t>
            </a:r>
            <a:r>
              <a:rPr lang="zh-CN" altLang="en-US" dirty="0"/>
              <a:t>按照符号出现的概率来进行变长编码</a:t>
            </a:r>
            <a:r>
              <a:rPr lang="en-US" altLang="zh-CN" dirty="0"/>
              <a:t>, </a:t>
            </a:r>
            <a:r>
              <a:rPr lang="zh-CN" altLang="en-US" dirty="0"/>
              <a:t>可以进一步减轻存储参数的</a:t>
            </a:r>
            <a:r>
              <a:rPr lang="en-US" altLang="zh-CN" dirty="0"/>
              <a:t>Memory</a:t>
            </a:r>
            <a:r>
              <a:rPr lang="zh-CN" altLang="en-US" dirty="0"/>
              <a:t>压力</a:t>
            </a:r>
            <a:r>
              <a:rPr lang="en-US" altLang="zh-CN" dirty="0"/>
              <a:t>, </a:t>
            </a:r>
            <a:r>
              <a:rPr lang="zh-CN" altLang="en-US" dirty="0"/>
              <a:t>过去图像压缩经常会用到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2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 (ICLR-2016 best paper,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no 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Combining with small network would be more useful in embedded platform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 model interpretation cost? Need to be verified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01" y="3096220"/>
            <a:ext cx="2687960" cy="9155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4175" y="1488312"/>
            <a:ext cx="57058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几乎没有准确率的损失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如果和小模型搭配使用</a:t>
            </a:r>
            <a:r>
              <a:rPr lang="en-US" altLang="zh-CN" dirty="0"/>
              <a:t>, </a:t>
            </a:r>
            <a:r>
              <a:rPr lang="zh-CN" altLang="en-US" dirty="0"/>
              <a:t>将更有利于在移动端部署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虽然模型被压缩了</a:t>
            </a:r>
            <a:r>
              <a:rPr lang="en-US" altLang="zh-CN" dirty="0"/>
              <a:t>, </a:t>
            </a:r>
            <a:r>
              <a:rPr lang="zh-CN" altLang="en-US" dirty="0"/>
              <a:t>但模型的解释成本增加了</a:t>
            </a:r>
            <a:r>
              <a:rPr lang="en-US" altLang="zh-CN" dirty="0"/>
              <a:t>, </a:t>
            </a:r>
            <a:r>
              <a:rPr lang="zh-CN" altLang="en-US" dirty="0"/>
              <a:t>这一点还要</a:t>
            </a:r>
            <a:r>
              <a:rPr lang="en-US" altLang="zh-CN" dirty="0"/>
              <a:t>double confirmed</a:t>
            </a:r>
            <a:r>
              <a:rPr lang="zh-CN" altLang="en-US" dirty="0"/>
              <a:t>一下</a:t>
            </a:r>
            <a:endParaRPr lang="en-US" altLang="zh-CN" dirty="0"/>
          </a:p>
          <a:p>
            <a:r>
              <a:rPr lang="zh-CN" altLang="en-US" dirty="0"/>
              <a:t>因为模型的稀疏连接</a:t>
            </a:r>
            <a:r>
              <a:rPr lang="en-US" altLang="zh-CN" dirty="0"/>
              <a:t>, </a:t>
            </a:r>
            <a:r>
              <a:rPr lang="zh-CN" altLang="en-US" dirty="0"/>
              <a:t>需要特殊的库来处理</a:t>
            </a:r>
            <a:r>
              <a:rPr lang="en-US" altLang="zh-CN" dirty="0"/>
              <a:t>, </a:t>
            </a:r>
            <a:r>
              <a:rPr lang="zh-CN" altLang="en-US" dirty="0"/>
              <a:t>所以这种压缩方法在模型解释的时候一定是增加了成本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99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 Pruning, Lower model interpretation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Compute mask β by solving a optimization problem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Add </a:t>
            </a:r>
            <a:r>
              <a:rPr lang="en-US" altLang="zh-CN" sz="1400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sampler</a:t>
            </a:r>
            <a:r>
              <a:rPr lang="en-US" altLang="zh-CN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block for multi-branch networks(e.g.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2906577"/>
            <a:ext cx="1685960" cy="765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10" y="1552576"/>
            <a:ext cx="1699113" cy="4108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11" y="2592164"/>
            <a:ext cx="1539827" cy="13681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00162" y="1507978"/>
            <a:ext cx="449897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结构化剪枝</a:t>
            </a:r>
            <a:r>
              <a:rPr lang="en-US" altLang="zh-CN" dirty="0"/>
              <a:t>, </a:t>
            </a:r>
            <a:r>
              <a:rPr lang="zh-CN" altLang="en-US" dirty="0"/>
              <a:t>不会造成稀疏连接</a:t>
            </a:r>
            <a:r>
              <a:rPr lang="en-US" altLang="zh-CN" dirty="0"/>
              <a:t>, </a:t>
            </a:r>
            <a:r>
              <a:rPr lang="zh-CN" altLang="en-US" dirty="0"/>
              <a:t>所以解释的成本要更低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把求解通道</a:t>
            </a:r>
            <a:r>
              <a:rPr lang="en-US" altLang="zh-CN" dirty="0"/>
              <a:t>mask β </a:t>
            </a:r>
            <a:r>
              <a:rPr lang="zh-CN" altLang="en-US" dirty="0"/>
              <a:t>当做一个优化问题求解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对于</a:t>
            </a:r>
            <a:r>
              <a:rPr lang="en-US" altLang="zh-CN" dirty="0" err="1"/>
              <a:t>ResNet</a:t>
            </a:r>
            <a:r>
              <a:rPr lang="zh-CN" altLang="en-US" dirty="0"/>
              <a:t>进行通道剪枝的时候</a:t>
            </a:r>
            <a:r>
              <a:rPr lang="en-US" altLang="zh-CN" dirty="0"/>
              <a:t>, </a:t>
            </a:r>
            <a:r>
              <a:rPr lang="zh-CN" altLang="en-US" dirty="0"/>
              <a:t>增加一个</a:t>
            </a:r>
            <a:r>
              <a:rPr lang="en-US" altLang="zh-CN" dirty="0"/>
              <a:t>sampler block, </a:t>
            </a:r>
            <a:r>
              <a:rPr lang="zh-CN" altLang="en-US" dirty="0"/>
              <a:t>使两个</a:t>
            </a:r>
            <a:r>
              <a:rPr lang="en-US" altLang="zh-CN" dirty="0"/>
              <a:t>input</a:t>
            </a:r>
            <a:r>
              <a:rPr lang="zh-CN" altLang="en-US" dirty="0"/>
              <a:t>的通道一样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0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Need fine-tune after pruning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More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hyper-para(regular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coefficient </a:t>
            </a:r>
            <a:r>
              <a:rPr lang="el-G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λ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compress ratio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 need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be manually set, increase tuning difficult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5" y="1763946"/>
            <a:ext cx="2708028" cy="14041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44378" y="2342979"/>
            <a:ext cx="62819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和</a:t>
            </a:r>
            <a:r>
              <a:rPr lang="en-US" altLang="zh-CN" dirty="0"/>
              <a:t>Deep Compression</a:t>
            </a:r>
            <a:r>
              <a:rPr lang="zh-CN" altLang="en-US" dirty="0"/>
              <a:t>不一样</a:t>
            </a:r>
            <a:r>
              <a:rPr lang="en-US" altLang="zh-CN" dirty="0"/>
              <a:t>, channel pruning</a:t>
            </a:r>
            <a:r>
              <a:rPr lang="zh-CN" altLang="en-US" dirty="0"/>
              <a:t>会造成精度损失</a:t>
            </a:r>
            <a:r>
              <a:rPr lang="en-US" altLang="zh-CN" dirty="0"/>
              <a:t>, </a:t>
            </a:r>
            <a:r>
              <a:rPr lang="zh-CN" altLang="en-US" dirty="0"/>
              <a:t>但是结构化剪枝将来模型解释的成本低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剪枝完</a:t>
            </a:r>
            <a:r>
              <a:rPr lang="en-US" altLang="zh-CN" dirty="0"/>
              <a:t>fine-tune</a:t>
            </a:r>
            <a:r>
              <a:rPr lang="zh-CN" altLang="en-US" dirty="0"/>
              <a:t>一下效果会好很多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增加了很多</a:t>
            </a:r>
            <a:r>
              <a:rPr lang="en-US" altLang="zh-CN" dirty="0"/>
              <a:t>hyper-para, </a:t>
            </a:r>
            <a:r>
              <a:rPr lang="zh-CN" altLang="en-US" dirty="0"/>
              <a:t>比如正则化系数</a:t>
            </a:r>
            <a:r>
              <a:rPr lang="el-GR" altLang="zh-CN" dirty="0"/>
              <a:t>λ</a:t>
            </a:r>
            <a:r>
              <a:rPr lang="en-US" altLang="zh-CN" dirty="0"/>
              <a:t>, </a:t>
            </a:r>
            <a:r>
              <a:rPr lang="zh-CN" altLang="en-US" dirty="0"/>
              <a:t>还有压缩的比例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98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the Last Bit Out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(AAAI-2018, Alibaba)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Bit Networks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ADMM algorithm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Even higher accuracy in VGG-16, Compression has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egularization effect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6" y="2568588"/>
            <a:ext cx="2560169" cy="11744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983" y="3508832"/>
            <a:ext cx="3267075" cy="79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725" y="3096220"/>
            <a:ext cx="2307000" cy="99659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7431397" y="3200290"/>
            <a:ext cx="1106835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121088" y="1445730"/>
            <a:ext cx="54726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基于低</a:t>
            </a:r>
            <a:r>
              <a:rPr lang="en-US" altLang="zh-CN" dirty="0"/>
              <a:t>bit</a:t>
            </a:r>
            <a:r>
              <a:rPr lang="zh-CN" altLang="en-US" dirty="0"/>
              <a:t>网络表示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ADMM</a:t>
            </a:r>
            <a:r>
              <a:rPr lang="zh-CN" altLang="en-US" dirty="0"/>
              <a:t>算法来解决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增加了很多</a:t>
            </a:r>
            <a:r>
              <a:rPr lang="en-US" altLang="zh-CN" dirty="0"/>
              <a:t>hyper-para, </a:t>
            </a:r>
            <a:r>
              <a:rPr lang="zh-CN" altLang="en-US" dirty="0"/>
              <a:t>比如正则化系数</a:t>
            </a:r>
            <a:r>
              <a:rPr lang="el-GR" altLang="zh-CN" dirty="0"/>
              <a:t>λ</a:t>
            </a:r>
            <a:r>
              <a:rPr lang="en-US" altLang="zh-CN" dirty="0"/>
              <a:t>, </a:t>
            </a:r>
            <a:r>
              <a:rPr lang="zh-CN" altLang="en-US" dirty="0"/>
              <a:t>还有压缩的比例</a:t>
            </a:r>
            <a:endParaRPr lang="en-US" altLang="zh-CN" dirty="0"/>
          </a:p>
          <a:p>
            <a:r>
              <a:rPr lang="zh-CN" altLang="en-US" dirty="0"/>
              <a:t>看了</a:t>
            </a:r>
            <a:r>
              <a:rPr lang="en-US" altLang="zh-CN" dirty="0"/>
              <a:t>Squeeze the last bit</a:t>
            </a:r>
            <a:r>
              <a:rPr lang="zh-CN" altLang="en-US" dirty="0"/>
              <a:t>之后</a:t>
            </a:r>
            <a:r>
              <a:rPr lang="en-US" altLang="zh-CN" dirty="0"/>
              <a:t>, </a:t>
            </a:r>
            <a:r>
              <a:rPr lang="zh-CN" altLang="en-US" dirty="0"/>
              <a:t>把这里丰富一下</a:t>
            </a:r>
            <a:endParaRPr lang="en-US" altLang="zh-CN" dirty="0"/>
          </a:p>
          <a:p>
            <a:r>
              <a:rPr lang="zh-CN" altLang="en-US" dirty="0"/>
              <a:t>这里还应该有一个对于压缩方法的总结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59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Network Compression Conclusion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Quantization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Low-Bit Network(Binary Network, Ternary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 rank decomposition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Teacher-student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317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C://Users/Administrator/AppData/Local/YNote/data/conson0214@163.com/07251c185a0f40d7bfa03a1d03745383/clip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656060"/>
            <a:ext cx="339692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“perceptr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86" y="1656060"/>
            <a:ext cx="368313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From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Neurons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to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Perceptron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4068514" y="2952204"/>
            <a:ext cx="648072" cy="323876"/>
          </a:xfrm>
          <a:prstGeom prst="rightArrow">
            <a:avLst>
              <a:gd name="adj1" fmla="val 50000"/>
              <a:gd name="adj2" fmla="val 90638"/>
            </a:avLst>
          </a:prstGeom>
          <a:solidFill>
            <a:srgbClr val="181C1F"/>
          </a:solidFill>
          <a:ln w="762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879957" y="253644"/>
            <a:ext cx="48481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1957 </a:t>
            </a:r>
            <a:r>
              <a:rPr lang="zh-CN" altLang="en-US" dirty="0"/>
              <a:t>年美国康乃尔大学的心理学家罗森勃拉特</a:t>
            </a:r>
            <a:r>
              <a:rPr lang="en-US" altLang="zh-CN" dirty="0"/>
              <a:t>( </a:t>
            </a:r>
            <a:r>
              <a:rPr lang="en-US" altLang="zh-CN" dirty="0" err="1"/>
              <a:t>Rosenblann</a:t>
            </a:r>
            <a:r>
              <a:rPr lang="en-US" altLang="zh-CN" dirty="0"/>
              <a:t> )</a:t>
            </a:r>
            <a:r>
              <a:rPr lang="zh-CN" altLang="en-US" dirty="0"/>
              <a:t>提出了感知器或感知机</a:t>
            </a:r>
            <a:r>
              <a:rPr lang="en-US" altLang="zh-CN" dirty="0"/>
              <a:t>( </a:t>
            </a:r>
            <a:r>
              <a:rPr lang="en-US" altLang="zh-CN" dirty="0" err="1"/>
              <a:t>Percepuon</a:t>
            </a:r>
            <a:r>
              <a:rPr lang="en-US" altLang="zh-CN" dirty="0"/>
              <a:t> )</a:t>
            </a:r>
            <a:r>
              <a:rPr lang="zh-CN" altLang="en-US" dirty="0"/>
              <a:t>的概念</a:t>
            </a:r>
            <a:r>
              <a:rPr lang="en-US" altLang="zh-CN" dirty="0"/>
              <a:t>,</a:t>
            </a:r>
            <a:r>
              <a:rPr lang="zh-CN" altLang="en-US" dirty="0"/>
              <a:t>并试图用它来模拟动物和人脑的感知与学习能力</a:t>
            </a:r>
            <a:r>
              <a:rPr lang="en-US" altLang="zh-CN" dirty="0"/>
              <a:t>,</a:t>
            </a:r>
            <a:r>
              <a:rPr lang="zh-CN" altLang="en-US" dirty="0"/>
              <a:t>而且用一个电子线路设计了著名的感知器神经网络模型</a:t>
            </a:r>
            <a:r>
              <a:rPr lang="en-US" altLang="zh-CN" dirty="0"/>
              <a:t>,</a:t>
            </a:r>
            <a:r>
              <a:rPr lang="zh-CN" altLang="en-US" dirty="0"/>
              <a:t>称为仿脑机</a:t>
            </a:r>
            <a:r>
              <a:rPr lang="en-US" altLang="zh-CN" dirty="0"/>
              <a:t>,</a:t>
            </a:r>
            <a:r>
              <a:rPr lang="zh-CN" altLang="en-US" dirty="0"/>
              <a:t>能够识别英文字母印刷体</a:t>
            </a:r>
            <a:endParaRPr lang="en-US" altLang="zh-CN" dirty="0"/>
          </a:p>
          <a:p>
            <a:r>
              <a:rPr lang="zh-CN" altLang="en-US" dirty="0"/>
              <a:t>深度学习应用的四个大的领域</a:t>
            </a:r>
            <a:endParaRPr lang="en-US" altLang="zh-CN" dirty="0"/>
          </a:p>
          <a:p>
            <a:r>
              <a:rPr lang="en-US" altLang="zh-CN" dirty="0"/>
              <a:t>CV/NLP/</a:t>
            </a:r>
            <a:r>
              <a:rPr lang="zh-CN" altLang="en-US" dirty="0"/>
              <a:t>语音识别</a:t>
            </a:r>
            <a:r>
              <a:rPr lang="en-US" altLang="zh-CN" dirty="0"/>
              <a:t>/</a:t>
            </a:r>
            <a:r>
              <a:rPr lang="zh-CN" altLang="en-US" dirty="0"/>
              <a:t>机器人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438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learning Toolkits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Distribution Learning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8" y="1656059"/>
            <a:ext cx="2644208" cy="14398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57777" y="2016100"/>
            <a:ext cx="65699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dirty="0" err="1"/>
              <a:t>Caffe</a:t>
            </a:r>
            <a:r>
              <a:rPr lang="zh-CN" altLang="en-US" dirty="0"/>
              <a:t>从</a:t>
            </a:r>
            <a:r>
              <a:rPr lang="en-US" altLang="zh-CN" dirty="0"/>
              <a:t>UC Berkeley</a:t>
            </a:r>
            <a:r>
              <a:rPr lang="zh-CN" altLang="en-US" dirty="0"/>
              <a:t>的实验室出来</a:t>
            </a:r>
            <a:r>
              <a:rPr lang="en-US" altLang="zh-CN" dirty="0"/>
              <a:t>, </a:t>
            </a:r>
            <a:r>
              <a:rPr lang="zh-CN" altLang="en-US" dirty="0"/>
              <a:t>最开始的作者是贾扬清</a:t>
            </a:r>
            <a:r>
              <a:rPr lang="en-US" altLang="zh-CN" dirty="0"/>
              <a:t>, </a:t>
            </a:r>
            <a:r>
              <a:rPr lang="zh-CN" altLang="en-US" dirty="0"/>
              <a:t>后来被</a:t>
            </a:r>
            <a:r>
              <a:rPr lang="en-US" altLang="zh-CN" dirty="0"/>
              <a:t>Facebook</a:t>
            </a:r>
            <a:r>
              <a:rPr lang="zh-CN" altLang="en-US" dirty="0"/>
              <a:t>收编</a:t>
            </a:r>
            <a:r>
              <a:rPr lang="en-US" altLang="zh-CN" dirty="0"/>
              <a:t>, </a:t>
            </a:r>
            <a:r>
              <a:rPr lang="zh-CN" altLang="en-US" dirty="0"/>
              <a:t>因为</a:t>
            </a:r>
            <a:r>
              <a:rPr lang="en-US" altLang="zh-CN" dirty="0" err="1"/>
              <a:t>Caffe</a:t>
            </a:r>
            <a:r>
              <a:rPr lang="zh-CN" altLang="en-US" dirty="0"/>
              <a:t>灵活性不足</a:t>
            </a:r>
            <a:r>
              <a:rPr lang="en-US" altLang="zh-CN" dirty="0"/>
              <a:t>, </a:t>
            </a:r>
            <a:r>
              <a:rPr lang="zh-CN" altLang="en-US" dirty="0"/>
              <a:t>贾扬清在</a:t>
            </a:r>
            <a:r>
              <a:rPr lang="en-US" altLang="zh-CN" dirty="0"/>
              <a:t>Facebook</a:t>
            </a:r>
            <a:r>
              <a:rPr lang="zh-CN" altLang="en-US" dirty="0"/>
              <a:t>内部又搞了</a:t>
            </a:r>
            <a:r>
              <a:rPr lang="en-US" altLang="zh-CN" dirty="0"/>
              <a:t>Caffe2, </a:t>
            </a:r>
            <a:r>
              <a:rPr lang="zh-CN" altLang="en-US" dirty="0"/>
              <a:t>估计</a:t>
            </a:r>
            <a:r>
              <a:rPr lang="en-US" altLang="zh-CN" dirty="0" err="1"/>
              <a:t>Caffe</a:t>
            </a:r>
            <a:r>
              <a:rPr lang="zh-CN" altLang="en-US" dirty="0"/>
              <a:t>用户一两年内都要迁移到其他框架上去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PyTorch</a:t>
            </a:r>
            <a:r>
              <a:rPr lang="zh-CN" altLang="en-US" dirty="0"/>
              <a:t>目前也由</a:t>
            </a:r>
            <a:r>
              <a:rPr lang="en-US" altLang="zh-CN" dirty="0"/>
              <a:t>Facebook</a:t>
            </a:r>
            <a:r>
              <a:rPr lang="zh-CN" altLang="en-US" dirty="0"/>
              <a:t>团队维护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Theano</a:t>
            </a:r>
            <a:r>
              <a:rPr lang="zh-CN" altLang="en-US" dirty="0"/>
              <a:t>开创了深度学习框架符号编程的先河</a:t>
            </a:r>
            <a:r>
              <a:rPr lang="en-US" altLang="zh-CN" dirty="0"/>
              <a:t>(</a:t>
            </a:r>
            <a:r>
              <a:rPr lang="zh-CN" altLang="en-US" dirty="0"/>
              <a:t>相比于</a:t>
            </a:r>
            <a:r>
              <a:rPr lang="en-US" altLang="zh-CN" dirty="0" err="1"/>
              <a:t>caffe</a:t>
            </a:r>
            <a:r>
              <a:rPr lang="zh-CN" altLang="en-US" dirty="0"/>
              <a:t>的命令编程</a:t>
            </a:r>
            <a:r>
              <a:rPr lang="en-US" altLang="zh-CN" dirty="0"/>
              <a:t>), 17</a:t>
            </a:r>
            <a:r>
              <a:rPr lang="zh-CN" altLang="en-US" dirty="0"/>
              <a:t>年停止维护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Tensorflow</a:t>
            </a:r>
            <a:r>
              <a:rPr lang="zh-CN" altLang="en-US" dirty="0"/>
              <a:t>由</a:t>
            </a:r>
            <a:r>
              <a:rPr lang="en-US" altLang="zh-CN" dirty="0"/>
              <a:t>Google</a:t>
            </a:r>
            <a:r>
              <a:rPr lang="zh-CN" altLang="en-US" dirty="0"/>
              <a:t>团队维护</a:t>
            </a:r>
            <a:r>
              <a:rPr lang="en-US" altLang="zh-CN" dirty="0"/>
              <a:t>, </a:t>
            </a:r>
            <a:r>
              <a:rPr lang="zh-CN" altLang="en-US" dirty="0"/>
              <a:t>所以我们看到前面</a:t>
            </a:r>
            <a:r>
              <a:rPr lang="en-US" altLang="zh-CN" dirty="0"/>
              <a:t>Google</a:t>
            </a:r>
            <a:r>
              <a:rPr lang="zh-CN" altLang="en-US" dirty="0"/>
              <a:t>发的</a:t>
            </a:r>
            <a:r>
              <a:rPr lang="en-US" altLang="zh-CN" dirty="0"/>
              <a:t>paper</a:t>
            </a:r>
            <a:r>
              <a:rPr lang="zh-CN" altLang="en-US" dirty="0"/>
              <a:t>框架一定都是</a:t>
            </a:r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MXNet</a:t>
            </a:r>
            <a:r>
              <a:rPr lang="zh-CN" altLang="en-US" dirty="0"/>
              <a:t>之前是一帮大学的研究人员维护</a:t>
            </a:r>
            <a:r>
              <a:rPr lang="en-US" altLang="zh-CN" dirty="0"/>
              <a:t>(</a:t>
            </a:r>
            <a:r>
              <a:rPr lang="en-US" altLang="zh-CN" dirty="0" err="1"/>
              <a:t>Xgboost</a:t>
            </a:r>
            <a:r>
              <a:rPr lang="zh-CN" altLang="en-US" dirty="0"/>
              <a:t>作者华盛顿大学陈天奇在内</a:t>
            </a:r>
            <a:r>
              <a:rPr lang="en-US" altLang="zh-CN" dirty="0"/>
              <a:t>, </a:t>
            </a:r>
            <a:r>
              <a:rPr lang="zh-CN" altLang="en-US" dirty="0"/>
              <a:t>美国</a:t>
            </a:r>
            <a:r>
              <a:rPr lang="en-US" altLang="zh-CN" dirty="0"/>
              <a:t>,</a:t>
            </a:r>
            <a:r>
              <a:rPr lang="zh-CN" altLang="en-US" dirty="0"/>
              <a:t>加拿大</a:t>
            </a:r>
            <a:r>
              <a:rPr lang="en-US" altLang="zh-CN" dirty="0"/>
              <a:t>,</a:t>
            </a:r>
            <a:r>
              <a:rPr lang="zh-CN" altLang="en-US" dirty="0"/>
              <a:t>新加坡的多所高校</a:t>
            </a:r>
            <a:r>
              <a:rPr lang="en-US" altLang="zh-CN" dirty="0"/>
              <a:t>), 17</a:t>
            </a:r>
            <a:r>
              <a:rPr lang="zh-CN" altLang="en-US" dirty="0"/>
              <a:t>年被</a:t>
            </a:r>
            <a:r>
              <a:rPr lang="en-US" altLang="zh-CN" dirty="0"/>
              <a:t>Amazon</a:t>
            </a:r>
            <a:r>
              <a:rPr lang="zh-CN" altLang="en-US" dirty="0"/>
              <a:t>接盘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60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38" y="2879697"/>
            <a:ext cx="6663471" cy="20525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22" y="1348526"/>
            <a:ext cx="2917752" cy="14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64858" y="327224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6FAC7A"/>
                </a:solidFill>
              </a:rPr>
              <a:t>Tensorflow</a:t>
            </a:r>
            <a:endParaRPr lang="zh-CN" altLang="en-US" sz="1200" dirty="0">
              <a:solidFill>
                <a:srgbClr val="6FAC7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00762" y="3059665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86FA8"/>
                </a:solidFill>
              </a:rPr>
              <a:t>Caffe</a:t>
            </a:r>
            <a:r>
              <a:rPr lang="en-US" altLang="zh-CN" sz="1200" dirty="0" smtClean="0">
                <a:solidFill>
                  <a:srgbClr val="786FA8"/>
                </a:solidFill>
              </a:rPr>
              <a:t>/Caffe2</a:t>
            </a:r>
            <a:endParaRPr lang="zh-CN" altLang="en-US" sz="1200" dirty="0">
              <a:solidFill>
                <a:srgbClr val="786FA8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56234" y="3860911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5B7199"/>
                </a:solidFill>
              </a:rPr>
              <a:t>Teano</a:t>
            </a:r>
            <a:endParaRPr lang="zh-CN" altLang="en-US" sz="1200" dirty="0">
              <a:solidFill>
                <a:srgbClr val="5B7199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64858" y="431107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AF525E"/>
                </a:solidFill>
              </a:rPr>
              <a:t>Keras</a:t>
            </a:r>
            <a:endParaRPr lang="zh-CN" altLang="en-US" sz="1200" dirty="0">
              <a:solidFill>
                <a:srgbClr val="AF525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49384" y="406568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7BE7E"/>
                </a:solidFill>
              </a:rPr>
              <a:t>Torch</a:t>
            </a:r>
            <a:endParaRPr lang="zh-CN" altLang="en-US" sz="1200" dirty="0">
              <a:solidFill>
                <a:srgbClr val="C7BE7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49383" y="454561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EA8AD"/>
                </a:solidFill>
              </a:rPr>
              <a:t>Pytorch</a:t>
            </a:r>
            <a:endParaRPr lang="zh-CN" altLang="en-US" sz="1200" dirty="0">
              <a:solidFill>
                <a:srgbClr val="7EA8AD"/>
              </a:solidFill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4034" y="1310870"/>
            <a:ext cx="449897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用户数量这两年稳定增长</a:t>
            </a:r>
            <a:r>
              <a:rPr lang="en-US" altLang="zh-CN" dirty="0"/>
              <a:t>, </a:t>
            </a:r>
            <a:r>
              <a:rPr lang="zh-CN" altLang="en-US" dirty="0"/>
              <a:t>到</a:t>
            </a:r>
            <a:r>
              <a:rPr lang="en-US" altLang="zh-CN" dirty="0"/>
              <a:t>2017.3</a:t>
            </a:r>
            <a:r>
              <a:rPr lang="zh-CN" altLang="en-US" dirty="0"/>
              <a:t>已经处于不可撼动的地位</a:t>
            </a:r>
            <a:endParaRPr lang="en-US" altLang="zh-CN" dirty="0"/>
          </a:p>
          <a:p>
            <a:r>
              <a:rPr lang="en-US" altLang="zh-CN" dirty="0"/>
              <a:t>Caffe2/</a:t>
            </a:r>
            <a:r>
              <a:rPr lang="en-US" altLang="zh-CN" dirty="0" err="1"/>
              <a:t>Pytorch</a:t>
            </a:r>
            <a:r>
              <a:rPr lang="zh-CN" altLang="en-US" dirty="0"/>
              <a:t>都开源时间不长</a:t>
            </a:r>
            <a:r>
              <a:rPr lang="en-US" altLang="zh-CN" dirty="0"/>
              <a:t>, </a:t>
            </a:r>
            <a:r>
              <a:rPr lang="zh-CN" altLang="en-US" dirty="0"/>
              <a:t>数量比较少</a:t>
            </a:r>
            <a:endParaRPr lang="en-US" altLang="zh-CN" dirty="0"/>
          </a:p>
          <a:p>
            <a:r>
              <a:rPr lang="en-US" altLang="zh-CN" dirty="0" err="1"/>
              <a:t>MXNet</a:t>
            </a:r>
            <a:r>
              <a:rPr lang="zh-CN" altLang="en-US" dirty="0"/>
              <a:t>虽然性能很优</a:t>
            </a:r>
            <a:r>
              <a:rPr lang="en-US" altLang="zh-CN" dirty="0"/>
              <a:t>, </a:t>
            </a:r>
            <a:r>
              <a:rPr lang="zh-CN" altLang="en-US" dirty="0"/>
              <a:t>但是一直没有火起来</a:t>
            </a:r>
            <a:r>
              <a:rPr lang="en-US" altLang="zh-CN" dirty="0"/>
              <a:t>, Amazon</a:t>
            </a:r>
            <a:r>
              <a:rPr lang="zh-CN" altLang="en-US" dirty="0"/>
              <a:t>加入后不知道是否会有改观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13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041460"/>
              </p:ext>
            </p:extLst>
          </p:nvPr>
        </p:nvGraphicFramePr>
        <p:xfrm>
          <a:off x="684138" y="2901850"/>
          <a:ext cx="6696743" cy="20059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1903"/>
                <a:gridCol w="790203"/>
                <a:gridCol w="987754"/>
                <a:gridCol w="921903"/>
                <a:gridCol w="967858"/>
                <a:gridCol w="1053561"/>
                <a:gridCol w="1053561"/>
              </a:tblGrid>
              <a:tr h="642942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Toolkit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Modeling</a:t>
                      </a:r>
                      <a:r>
                        <a:rPr lang="en-US" altLang="zh-CN" sz="800" baseline="0" dirty="0" smtClean="0"/>
                        <a:t> Capability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Interfaces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Model Deployment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Architecture</a:t>
                      </a:r>
                    </a:p>
                    <a:p>
                      <a:r>
                        <a:rPr lang="en-US" altLang="zh-CN" sz="800" dirty="0" smtClean="0"/>
                        <a:t>Complexity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 smtClean="0"/>
                        <a:t>Training</a:t>
                      </a:r>
                      <a:r>
                        <a:rPr lang="en-US" altLang="zh-CN" sz="800" b="1" baseline="0" dirty="0" smtClean="0"/>
                        <a:t> Speed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baseline="0" dirty="0" smtClean="0"/>
                        <a:t>(VGG-style CNN on CIFAR-10)</a:t>
                      </a:r>
                      <a:endParaRPr lang="en-US" altLang="zh-CN" sz="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 smtClean="0"/>
                        <a:t>Distribution Training</a:t>
                      </a:r>
                    </a:p>
                  </a:txBody>
                  <a:tcPr/>
                </a:tc>
              </a:tr>
              <a:tr h="289721">
                <a:tc>
                  <a:txBody>
                    <a:bodyPr/>
                    <a:lstStyle/>
                    <a:p>
                      <a:r>
                        <a:rPr lang="en-US" altLang="zh-CN" sz="800" dirty="0" err="1" smtClean="0"/>
                        <a:t>Tensorflow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CNN/RNN/LSTM/etc.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Python/C++/Go/Java…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iOS/Android/ARM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173s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Caffe2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CNN/RNN/LSTM/</a:t>
                      </a:r>
                      <a:r>
                        <a:rPr lang="en-US" altLang="zh-CN" sz="800" dirty="0" err="1" smtClean="0"/>
                        <a:t>etc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C++/Python/</a:t>
                      </a:r>
                      <a:r>
                        <a:rPr lang="en-US" altLang="zh-CN" sz="800" dirty="0" err="1" smtClean="0"/>
                        <a:t>Matlab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iOS/Android/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ARM</a:t>
                      </a:r>
                      <a:endParaRPr lang="zh-CN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149s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289721">
                <a:tc>
                  <a:txBody>
                    <a:bodyPr/>
                    <a:lstStyle/>
                    <a:p>
                      <a:r>
                        <a:rPr lang="en-US" altLang="zh-CN" sz="800" dirty="0" err="1" smtClean="0"/>
                        <a:t>MXNet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CNN/RNN/LSTM/etc.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Python/C++/R/Java/Julia…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iOS/Android/ARM</a:t>
                      </a:r>
                      <a:endParaRPr lang="zh-CN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149s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289721">
                <a:tc>
                  <a:txBody>
                    <a:bodyPr/>
                    <a:lstStyle/>
                    <a:p>
                      <a:r>
                        <a:rPr lang="en-US" altLang="zh-CN" sz="800" dirty="0" err="1" smtClean="0"/>
                        <a:t>Pytorch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CNN/RNN/LSTM/etc.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Python/</a:t>
                      </a:r>
                      <a:r>
                        <a:rPr lang="en-US" altLang="zh-CN" sz="800" dirty="0" err="1" smtClean="0"/>
                        <a:t>Lua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iOS/Android</a:t>
                      </a:r>
                      <a:endParaRPr lang="zh-CN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168s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02" y="3456259"/>
            <a:ext cx="180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74" y="3456259"/>
            <a:ext cx="180000" cy="18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60" y="3456260"/>
            <a:ext cx="180000" cy="1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6" y="3456260"/>
            <a:ext cx="180000" cy="1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88" y="3456260"/>
            <a:ext cx="180000" cy="18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02" y="3852323"/>
            <a:ext cx="180000" cy="1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74" y="3852323"/>
            <a:ext cx="180000" cy="18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60" y="3852324"/>
            <a:ext cx="180000" cy="18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6" y="3852324"/>
            <a:ext cx="180000" cy="1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88" y="3852324"/>
            <a:ext cx="180000" cy="1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74" y="4788427"/>
            <a:ext cx="180000" cy="18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60" y="4788428"/>
            <a:ext cx="180000" cy="1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6" y="4788428"/>
            <a:ext cx="180000" cy="18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88" y="4788428"/>
            <a:ext cx="180000" cy="18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88" y="4788428"/>
            <a:ext cx="180000" cy="1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02" y="4356379"/>
            <a:ext cx="180000" cy="18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74" y="4356379"/>
            <a:ext cx="180000" cy="18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60" y="4356380"/>
            <a:ext cx="180000" cy="18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6" y="4356380"/>
            <a:ext cx="180000" cy="18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88" y="4356380"/>
            <a:ext cx="180000" cy="18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4564" y="651136"/>
            <a:ext cx="729004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dirty="0" err="1"/>
              <a:t>Tensorflow</a:t>
            </a:r>
            <a:r>
              <a:rPr lang="zh-CN" altLang="en-US" dirty="0"/>
              <a:t>的优势在于社区庞大</a:t>
            </a:r>
            <a:r>
              <a:rPr lang="en-US" altLang="zh-CN" dirty="0"/>
              <a:t>, </a:t>
            </a:r>
            <a:r>
              <a:rPr lang="zh-CN" altLang="en-US" dirty="0"/>
              <a:t>对移动端支持较好</a:t>
            </a:r>
            <a:r>
              <a:rPr lang="en-US" altLang="zh-CN" dirty="0"/>
              <a:t>, </a:t>
            </a:r>
            <a:r>
              <a:rPr lang="zh-CN" altLang="en-US" dirty="0"/>
              <a:t>可以快速地开发一个部署在</a:t>
            </a:r>
            <a:r>
              <a:rPr lang="en-US" altLang="zh-CN" dirty="0"/>
              <a:t>Android</a:t>
            </a:r>
            <a:r>
              <a:rPr lang="zh-CN" altLang="en-US" dirty="0"/>
              <a:t>系统上的应用</a:t>
            </a:r>
            <a:r>
              <a:rPr lang="en-US" altLang="zh-CN" dirty="0"/>
              <a:t>, </a:t>
            </a:r>
            <a:r>
              <a:rPr lang="zh-CN" altLang="en-US" dirty="0"/>
              <a:t>缺点是性能比较差</a:t>
            </a:r>
            <a:r>
              <a:rPr lang="en-US" altLang="zh-CN" dirty="0"/>
              <a:t>, </a:t>
            </a:r>
            <a:r>
              <a:rPr lang="zh-CN" altLang="en-US" dirty="0"/>
              <a:t>据说</a:t>
            </a:r>
            <a:r>
              <a:rPr lang="en-US" altLang="zh-CN" dirty="0"/>
              <a:t>google</a:t>
            </a:r>
            <a:r>
              <a:rPr lang="zh-CN" altLang="en-US" dirty="0"/>
              <a:t>内部对于内存和</a:t>
            </a:r>
            <a:r>
              <a:rPr lang="en-US" altLang="zh-CN" dirty="0"/>
              <a:t>GPU</a:t>
            </a:r>
            <a:r>
              <a:rPr lang="zh-CN" altLang="en-US" dirty="0"/>
              <a:t>优化还是留了后门的</a:t>
            </a:r>
            <a:r>
              <a:rPr lang="en-US" altLang="zh-CN" dirty="0"/>
              <a:t>, </a:t>
            </a:r>
            <a:r>
              <a:rPr lang="zh-CN" altLang="en-US" dirty="0"/>
              <a:t>而且调试困难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Facebook</a:t>
            </a:r>
            <a:r>
              <a:rPr lang="zh-CN" altLang="en-US" dirty="0"/>
              <a:t>同时支持</a:t>
            </a:r>
            <a:r>
              <a:rPr lang="en-US" altLang="zh-CN" dirty="0"/>
              <a:t>Caffe2</a:t>
            </a:r>
            <a:r>
              <a:rPr lang="zh-CN" altLang="en-US" dirty="0"/>
              <a:t>和</a:t>
            </a:r>
            <a:r>
              <a:rPr lang="en-US" altLang="zh-CN" dirty="0" err="1"/>
              <a:t>Pytorch</a:t>
            </a:r>
            <a:r>
              <a:rPr lang="zh-CN" altLang="en-US" dirty="0"/>
              <a:t>两个框架</a:t>
            </a:r>
            <a:r>
              <a:rPr lang="en-US" altLang="zh-CN" dirty="0"/>
              <a:t>, </a:t>
            </a:r>
            <a:r>
              <a:rPr lang="zh-CN" altLang="en-US" dirty="0"/>
              <a:t>意图很明显</a:t>
            </a:r>
            <a:r>
              <a:rPr lang="en-US" altLang="zh-CN" dirty="0"/>
              <a:t>, </a:t>
            </a:r>
            <a:r>
              <a:rPr lang="en-US" altLang="zh-CN" dirty="0" err="1"/>
              <a:t>Pytorch</a:t>
            </a:r>
            <a:r>
              <a:rPr lang="zh-CN" altLang="en-US" dirty="0"/>
              <a:t>用于研究</a:t>
            </a:r>
            <a:r>
              <a:rPr lang="en-US" altLang="zh-CN" dirty="0"/>
              <a:t>, </a:t>
            </a:r>
            <a:r>
              <a:rPr lang="zh-CN" altLang="en-US" dirty="0"/>
              <a:t>架构优雅简介</a:t>
            </a:r>
            <a:r>
              <a:rPr lang="en-US" altLang="zh-CN" dirty="0"/>
              <a:t>, </a:t>
            </a:r>
            <a:r>
              <a:rPr lang="zh-CN" altLang="en-US" dirty="0"/>
              <a:t>方便快速的验证想法</a:t>
            </a:r>
            <a:r>
              <a:rPr lang="en-US" altLang="zh-CN" dirty="0"/>
              <a:t>, Caffe2</a:t>
            </a:r>
            <a:r>
              <a:rPr lang="zh-CN" altLang="en-US" dirty="0"/>
              <a:t>主攻工业应用</a:t>
            </a:r>
            <a:r>
              <a:rPr lang="en-US" altLang="zh-CN" dirty="0"/>
              <a:t>, </a:t>
            </a:r>
            <a:r>
              <a:rPr lang="zh-CN" altLang="en-US" dirty="0"/>
              <a:t>性能已经可以和</a:t>
            </a:r>
            <a:r>
              <a:rPr lang="en-US" altLang="zh-CN" dirty="0" err="1"/>
              <a:t>MXNet</a:t>
            </a:r>
            <a:r>
              <a:rPr lang="zh-CN" altLang="en-US" dirty="0"/>
              <a:t>比肩了</a:t>
            </a:r>
            <a:r>
              <a:rPr lang="en-US" altLang="zh-CN" dirty="0"/>
              <a:t>, </a:t>
            </a:r>
            <a:r>
              <a:rPr lang="zh-CN" altLang="en-US" dirty="0"/>
              <a:t>并且重视移动端的支持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MXNet</a:t>
            </a:r>
            <a:r>
              <a:rPr lang="zh-CN" altLang="en-US" dirty="0"/>
              <a:t>最大的优势在于对内存的优化比较极致</a:t>
            </a:r>
            <a:r>
              <a:rPr lang="en-US" altLang="zh-CN" dirty="0"/>
              <a:t>, </a:t>
            </a:r>
            <a:r>
              <a:rPr lang="zh-CN" altLang="en-US" dirty="0"/>
              <a:t>相同的内存可以训练更大的网络</a:t>
            </a:r>
            <a:r>
              <a:rPr lang="en-US" altLang="zh-CN" dirty="0"/>
              <a:t>, </a:t>
            </a:r>
            <a:r>
              <a:rPr lang="zh-CN" altLang="en-US" dirty="0"/>
              <a:t>但这点估计很快要被</a:t>
            </a:r>
            <a:r>
              <a:rPr lang="en-US" altLang="zh-CN" dirty="0"/>
              <a:t>Caffe2</a:t>
            </a:r>
            <a:r>
              <a:rPr lang="zh-CN" altLang="en-US" dirty="0"/>
              <a:t>超越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56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Conclusion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944784" y="1231456"/>
            <a:ext cx="7560841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is a safe bet for most projects, Not perfect but has huge community, wide usage.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Pytorch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 best for research. However still new, there can be rough patches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Use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one graph over many machines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production deployment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mobile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4138" y="3393278"/>
            <a:ext cx="7722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dirty="0" err="1"/>
              <a:t>TensorFlow</a:t>
            </a:r>
            <a:r>
              <a:rPr lang="zh-CN" altLang="en-US" dirty="0"/>
              <a:t>虽然不完美</a:t>
            </a:r>
            <a:r>
              <a:rPr lang="en-US" altLang="zh-CN" dirty="0"/>
              <a:t>, </a:t>
            </a:r>
            <a:r>
              <a:rPr lang="zh-CN" altLang="en-US" dirty="0"/>
              <a:t>但是利于部署</a:t>
            </a:r>
            <a:r>
              <a:rPr lang="en-US" altLang="zh-CN" dirty="0"/>
              <a:t>, </a:t>
            </a:r>
            <a:r>
              <a:rPr lang="zh-CN" altLang="en-US" dirty="0"/>
              <a:t>有稳定社群</a:t>
            </a:r>
            <a:r>
              <a:rPr lang="en-US" altLang="zh-CN" dirty="0"/>
              <a:t>, </a:t>
            </a:r>
            <a:r>
              <a:rPr lang="zh-CN" altLang="en-US" dirty="0"/>
              <a:t>同时上层</a:t>
            </a:r>
            <a:r>
              <a:rPr lang="en-US" altLang="zh-CN" dirty="0"/>
              <a:t>API</a:t>
            </a:r>
            <a:r>
              <a:rPr lang="zh-CN" altLang="en-US" dirty="0"/>
              <a:t>如</a:t>
            </a:r>
            <a:r>
              <a:rPr lang="en-US" altLang="zh-CN" dirty="0" err="1"/>
              <a:t>Keras</a:t>
            </a:r>
            <a:r>
              <a:rPr lang="zh-CN" altLang="en-US" dirty="0"/>
              <a:t>支持</a:t>
            </a:r>
            <a:r>
              <a:rPr lang="en-US" altLang="zh-CN" dirty="0" err="1"/>
              <a:t>Tensorflow</a:t>
            </a:r>
            <a:r>
              <a:rPr lang="en-US" altLang="zh-CN" dirty="0"/>
              <a:t>, </a:t>
            </a:r>
            <a:r>
              <a:rPr lang="zh-CN" altLang="en-US" dirty="0"/>
              <a:t>便于开发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PyTorch</a:t>
            </a:r>
            <a:r>
              <a:rPr lang="zh-CN" altLang="en-US" dirty="0"/>
              <a:t>很适合研究</a:t>
            </a:r>
            <a:r>
              <a:rPr lang="en-US" altLang="zh-CN" dirty="0"/>
              <a:t>, </a:t>
            </a:r>
            <a:r>
              <a:rPr lang="zh-CN" altLang="en-US" dirty="0"/>
              <a:t>但是它很新</a:t>
            </a:r>
            <a:r>
              <a:rPr lang="en-US" altLang="zh-CN" dirty="0"/>
              <a:t>, </a:t>
            </a:r>
            <a:r>
              <a:rPr lang="zh-CN" altLang="en-US" dirty="0"/>
              <a:t>因此用的时候有很多坑要自己填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除了</a:t>
            </a:r>
            <a:r>
              <a:rPr lang="en-US" altLang="zh-CN" dirty="0" err="1"/>
              <a:t>Tensorflow</a:t>
            </a:r>
            <a:r>
              <a:rPr lang="en-US" altLang="zh-CN" dirty="0"/>
              <a:t>, Caffe2</a:t>
            </a:r>
            <a:r>
              <a:rPr lang="zh-CN" altLang="en-US" dirty="0"/>
              <a:t>也可以考虑用于产品部署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手机端可以考虑</a:t>
            </a:r>
            <a:r>
              <a:rPr lang="en-US" altLang="zh-CN" dirty="0" err="1"/>
              <a:t>TensorFlow</a:t>
            </a:r>
            <a:r>
              <a:rPr lang="zh-CN" altLang="en-US" dirty="0"/>
              <a:t>或</a:t>
            </a:r>
            <a:r>
              <a:rPr lang="en-US" altLang="zh-CN" dirty="0"/>
              <a:t>Caffe2</a:t>
            </a:r>
          </a:p>
          <a:p>
            <a:r>
              <a:rPr lang="zh-CN" altLang="en-US" dirty="0"/>
              <a:t>总结</a:t>
            </a:r>
            <a:r>
              <a:rPr lang="en-US" altLang="zh-CN" dirty="0"/>
              <a:t>: </a:t>
            </a:r>
            <a:r>
              <a:rPr lang="zh-CN" altLang="en-US" dirty="0"/>
              <a:t>框架相当于刻刀</a:t>
            </a:r>
            <a:r>
              <a:rPr lang="en-US" altLang="zh-CN" dirty="0"/>
              <a:t>, </a:t>
            </a:r>
            <a:r>
              <a:rPr lang="zh-CN" altLang="en-US" dirty="0"/>
              <a:t>雕塑的好坏还是要取决于匠人</a:t>
            </a:r>
            <a:r>
              <a:rPr lang="en-US" altLang="zh-CN" dirty="0"/>
              <a:t>, </a:t>
            </a:r>
            <a:r>
              <a:rPr lang="zh-CN" altLang="en-US" dirty="0"/>
              <a:t>框架就是框架</a:t>
            </a:r>
            <a:r>
              <a:rPr lang="en-US" altLang="zh-CN" dirty="0"/>
              <a:t>, </a:t>
            </a:r>
            <a:r>
              <a:rPr lang="zh-CN" altLang="en-US" dirty="0"/>
              <a:t>关键是要出活儿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3884349" y="415862"/>
            <a:ext cx="4888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还</a:t>
            </a:r>
            <a:r>
              <a:rPr lang="zh-CN" altLang="en-US" dirty="0" smtClean="0"/>
              <a:t>有一些针对特定任务的框架</a:t>
            </a:r>
            <a:r>
              <a:rPr lang="en-US" altLang="zh-CN" dirty="0" smtClean="0"/>
              <a:t>, </a:t>
            </a:r>
            <a:r>
              <a:rPr lang="zh-CN" altLang="en-US" dirty="0" smtClean="0"/>
              <a:t>比如纯</a:t>
            </a:r>
            <a:r>
              <a:rPr lang="en-US" altLang="zh-CN" dirty="0" smtClean="0"/>
              <a:t>C</a:t>
            </a:r>
            <a:r>
              <a:rPr lang="zh-CN" altLang="en-US" dirty="0" smtClean="0"/>
              <a:t>写的</a:t>
            </a:r>
            <a:r>
              <a:rPr lang="en-US" altLang="zh-CN" dirty="0" err="1" smtClean="0"/>
              <a:t>darknet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还有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新出的针对目标检测的</a:t>
            </a:r>
            <a:r>
              <a:rPr lang="en-US" altLang="zh-CN" dirty="0" err="1" smtClean="0"/>
              <a:t>detectron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37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Issues when Training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Lack of Training Data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Data Augmentation/Transfer Learning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Accuracy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Ensemble learning/Feature stacking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Model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convergence Issue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Gradient Descent Optimization/Activation function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Local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Optima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Weight Initialization/Learning rate auto-tuning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Overfitting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-&gt; Regularization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FC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Fully Connection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" y="1512044"/>
            <a:ext cx="51182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0"/>
          <p:cNvSpPr txBox="1"/>
          <p:nvPr/>
        </p:nvSpPr>
        <p:spPr>
          <a:xfrm flipH="1">
            <a:off x="6084738" y="2690434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Hidden Layer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Nonlinear Activation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86" y="1224012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1836266" y="503932"/>
            <a:ext cx="36004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32210" y="3888308"/>
            <a:ext cx="360040" cy="658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 flipH="1">
            <a:off x="3420442" y="2088108"/>
            <a:ext cx="4546730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Thanks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172970" y="2870904"/>
            <a:ext cx="28803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0"/>
          <p:cNvSpPr txBox="1"/>
          <p:nvPr/>
        </p:nvSpPr>
        <p:spPr>
          <a:xfrm flipH="1">
            <a:off x="1331157" y="1944092"/>
            <a:ext cx="2450378" cy="101566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140522" y="2736180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1822752" y="3888308"/>
            <a:ext cx="157530" cy="28803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2124298" y="863972"/>
            <a:ext cx="180020" cy="288032"/>
          </a:xfrm>
          <a:prstGeom prst="line">
            <a:avLst/>
          </a:prstGeom>
          <a:ln w="19304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54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076" name="Picture 4" descr="“fully connected neural network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" y="1656059"/>
            <a:ext cx="74624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" y="1744122"/>
            <a:ext cx="3035247" cy="18722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74" y="2016100"/>
            <a:ext cx="4752528" cy="1328251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1044176" y="3888308"/>
            <a:ext cx="4968552" cy="60016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Convolutional Kernel dimension</a:t>
            </a:r>
          </a:p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width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height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input channel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filter number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2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Why Convolution(compare with FC)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096220"/>
            <a:ext cx="7416826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Parameter sharing: </a:t>
            </a:r>
          </a:p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 feature detector(such as a vertical edge detector) that is useful in one prat of the image is probably useful in another part of the image</a:t>
            </a:r>
          </a:p>
          <a:p>
            <a:pPr lvl="0"/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Sparse connection</a:t>
            </a:r>
          </a:p>
          <a:p>
            <a:pPr lvl="0"/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 each layer, each output value depends only on a small number of inputs</a:t>
            </a:r>
          </a:p>
          <a:p>
            <a:pPr lvl="0"/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Less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Parameters, Low Overfitting Risk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18" y="1453372"/>
            <a:ext cx="5038725" cy="150495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6732810" y="2051959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Vertical edge detector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as Feature Extractor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122" name="Picture 2" descr="“CNN 可视化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6" y="1656059"/>
            <a:ext cx="545433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0"/>
          <p:cNvSpPr txBox="1"/>
          <p:nvPr/>
        </p:nvSpPr>
        <p:spPr>
          <a:xfrm flipH="1">
            <a:off x="6228754" y="2942170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Visualization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720142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edge/color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2439199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texture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4158256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79957" y="253644"/>
            <a:ext cx="4848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就是一个特征提取的工具</a:t>
            </a:r>
            <a:r>
              <a:rPr lang="en-US" altLang="zh-CN" dirty="0" smtClean="0"/>
              <a:t>, </a:t>
            </a:r>
            <a:r>
              <a:rPr lang="zh-CN" altLang="en-US" dirty="0" smtClean="0"/>
              <a:t>通过特征可视化的手段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我们可以还原出对某一层激活函数激活值最大的一些图像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可以看到从低到高</a:t>
            </a:r>
            <a:r>
              <a:rPr lang="en-US" altLang="zh-CN" dirty="0" smtClean="0"/>
              <a:t>, CNN</a:t>
            </a:r>
            <a:r>
              <a:rPr lang="zh-CN" altLang="en-US" dirty="0" smtClean="0"/>
              <a:t>在逐渐抽取越来越抽象的特征</a:t>
            </a:r>
            <a:r>
              <a:rPr lang="en-US" altLang="zh-CN" dirty="0" smtClean="0"/>
              <a:t>, </a:t>
            </a:r>
            <a:r>
              <a:rPr lang="zh-CN" altLang="en-US" dirty="0" smtClean="0"/>
              <a:t>开始时边缘</a:t>
            </a:r>
            <a:r>
              <a:rPr lang="en-US" altLang="zh-CN" dirty="0" smtClean="0"/>
              <a:t>/</a:t>
            </a:r>
            <a:r>
              <a:rPr lang="zh-CN" altLang="en-US" dirty="0" smtClean="0"/>
              <a:t>颜色块等</a:t>
            </a:r>
            <a:r>
              <a:rPr lang="en-US" altLang="zh-CN" dirty="0" smtClean="0"/>
              <a:t>, </a:t>
            </a:r>
            <a:r>
              <a:rPr lang="zh-CN" altLang="en-US" dirty="0" smtClean="0"/>
              <a:t>然后就是纹理</a:t>
            </a:r>
            <a:r>
              <a:rPr lang="en-US" altLang="zh-CN" dirty="0" smtClean="0"/>
              <a:t>, </a:t>
            </a:r>
            <a:r>
              <a:rPr lang="zh-CN" altLang="en-US" dirty="0" smtClean="0"/>
              <a:t>然后就是一些结构</a:t>
            </a:r>
            <a:r>
              <a:rPr lang="en-US" altLang="zh-CN" dirty="0" smtClean="0"/>
              <a:t>, </a:t>
            </a:r>
            <a:r>
              <a:rPr lang="zh-CN" altLang="en-US" dirty="0" smtClean="0"/>
              <a:t>比如下面的蜂巢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上面的像眼睛一样的弧线圆形组合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0" grpId="0"/>
      <p:bldP spid="11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1.1|0.8|0.7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0.6|1.4|0.8|0.8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4147</Words>
  <Application>Microsoft Office PowerPoint</Application>
  <PresentationFormat>自定义</PresentationFormat>
  <Paragraphs>476</Paragraphs>
  <Slides>50</Slides>
  <Notes>50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方正细黑一简体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ok2</dc:title>
  <dc:creator>Administrator</dc:creator>
  <cp:lastModifiedBy>Administrator</cp:lastModifiedBy>
  <cp:revision>182</cp:revision>
  <dcterms:modified xsi:type="dcterms:W3CDTF">2018-01-31T07:50:20Z</dcterms:modified>
</cp:coreProperties>
</file>